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6" r:id="rId6"/>
    <p:sldId id="260" r:id="rId7"/>
    <p:sldId id="267" r:id="rId8"/>
    <p:sldId id="268" r:id="rId9"/>
    <p:sldId id="269" r:id="rId10"/>
    <p:sldId id="270" r:id="rId11"/>
    <p:sldId id="261" r:id="rId12"/>
    <p:sldId id="262" r:id="rId13"/>
    <p:sldId id="263" r:id="rId14"/>
    <p:sldId id="271" r:id="rId15"/>
    <p:sldId id="272" r:id="rId16"/>
    <p:sldId id="264" r:id="rId17"/>
    <p:sldId id="265" r:id="rId18"/>
    <p:sldId id="273"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92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22/10/2016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22/10/2016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22/10/2016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22/10/2016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22/10/2016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22/10/2016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22/10/2016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3212976"/>
            <a:ext cx="6400800" cy="1752600"/>
          </a:xfrm>
        </p:spPr>
        <p:txBody>
          <a:bodyPr/>
          <a:lstStyle/>
          <a:p>
            <a:r>
              <a:rPr lang="it-IT" b="1" dirty="0" smtClean="0">
                <a:solidFill>
                  <a:srgbClr val="0070C0"/>
                </a:solidFill>
              </a:rPr>
              <a:t>Modello dinamico di intervento </a:t>
            </a:r>
          </a:p>
          <a:p>
            <a:r>
              <a:rPr lang="it-IT" b="1" dirty="0" smtClean="0">
                <a:solidFill>
                  <a:srgbClr val="0070C0"/>
                </a:solidFill>
              </a:rPr>
              <a:t>a classi aperte</a:t>
            </a:r>
            <a:endParaRPr lang="it-IT" b="1" dirty="0">
              <a:solidFill>
                <a:srgbClr val="0070C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0648"/>
            <a:ext cx="8063309" cy="145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51520" y="1709152"/>
            <a:ext cx="8640960" cy="307777"/>
          </a:xfrm>
          <a:prstGeom prst="rect">
            <a:avLst/>
          </a:prstGeom>
        </p:spPr>
        <p:txBody>
          <a:bodyPr wrap="square">
            <a:spAutoFit/>
          </a:bodyPr>
          <a:lstStyle/>
          <a:p>
            <a:pPr algn="ctr">
              <a:spcAft>
                <a:spcPts val="0"/>
              </a:spcAft>
            </a:pPr>
            <a:r>
              <a:rPr lang="it-IT" sz="1400" i="1" dirty="0">
                <a:solidFill>
                  <a:srgbClr val="0070C0"/>
                </a:solidFill>
                <a:latin typeface="Times New Roman"/>
                <a:ea typeface="Times New Roman"/>
              </a:rPr>
              <a:t>Codice Nazionale F-3-FSE02_POR_PUGLIA-2013-36- Codice CUP J95C13000680007</a:t>
            </a:r>
            <a:endParaRPr lang="it-IT" sz="1400" dirty="0">
              <a:solidFill>
                <a:srgbClr val="0070C0"/>
              </a:solidFill>
              <a:effectLst/>
              <a:latin typeface="Times New Roman"/>
              <a:ea typeface="Times New Roman"/>
            </a:endParaRPr>
          </a:p>
        </p:txBody>
      </p:sp>
      <p:sp>
        <p:nvSpPr>
          <p:cNvPr id="5" name="Rettangolo 4"/>
          <p:cNvSpPr/>
          <p:nvPr/>
        </p:nvSpPr>
        <p:spPr>
          <a:xfrm>
            <a:off x="683568" y="2348880"/>
            <a:ext cx="7776864" cy="369332"/>
          </a:xfrm>
          <a:prstGeom prst="rect">
            <a:avLst/>
          </a:prstGeom>
        </p:spPr>
        <p:txBody>
          <a:bodyPr wrap="square">
            <a:spAutoFit/>
          </a:bodyPr>
          <a:lstStyle/>
          <a:p>
            <a:pPr algn="ctr">
              <a:spcAft>
                <a:spcPts val="0"/>
              </a:spcAft>
            </a:pPr>
            <a:r>
              <a:rPr lang="it-IT" b="1" i="1" dirty="0">
                <a:solidFill>
                  <a:srgbClr val="0070C0"/>
                </a:solidFill>
                <a:latin typeface="Times New Roman"/>
                <a:ea typeface="Times New Roman"/>
              </a:rPr>
              <a:t>“AUFBAU : COSTRUIRE IL SUCCESSO POSSIBILE IN RETE”</a:t>
            </a:r>
            <a:endParaRPr lang="it-IT" sz="1000" b="1" dirty="0">
              <a:solidFill>
                <a:srgbClr val="0070C0"/>
              </a:solidFill>
              <a:effectLst/>
              <a:latin typeface="Times New Roman"/>
              <a:ea typeface="Times New Roman"/>
            </a:endParaRPr>
          </a:p>
        </p:txBody>
      </p:sp>
      <p:sp>
        <p:nvSpPr>
          <p:cNvPr id="8" name="Sottotitolo 2"/>
          <p:cNvSpPr txBox="1">
            <a:spLocks/>
          </p:cNvSpPr>
          <p:nvPr/>
        </p:nvSpPr>
        <p:spPr>
          <a:xfrm>
            <a:off x="6228184" y="6021288"/>
            <a:ext cx="2664296" cy="57606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600" b="1" dirty="0" smtClean="0">
                <a:solidFill>
                  <a:srgbClr val="0070C0"/>
                </a:solidFill>
              </a:rPr>
              <a:t>Visualizzare il documento </a:t>
            </a:r>
          </a:p>
          <a:p>
            <a:pPr algn="r"/>
            <a:r>
              <a:rPr lang="it-IT" sz="1600" b="1" dirty="0" smtClean="0">
                <a:solidFill>
                  <a:srgbClr val="0070C0"/>
                </a:solidFill>
              </a:rPr>
              <a:t>in modalità presentazione</a:t>
            </a:r>
            <a:endParaRPr lang="it-IT" sz="1600" b="1" dirty="0">
              <a:solidFill>
                <a:srgbClr val="0070C0"/>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09120"/>
            <a:ext cx="240188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65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solidFill>
                  <a:srgbClr val="0070C0"/>
                </a:solidFill>
              </a:rPr>
              <a:t>LA FASE GESTIONALE</a:t>
            </a:r>
            <a:endParaRPr lang="it-IT" dirty="0">
              <a:solidFill>
                <a:srgbClr val="0070C0"/>
              </a:solidFill>
            </a:endParaRPr>
          </a:p>
        </p:txBody>
      </p:sp>
      <p:pic>
        <p:nvPicPr>
          <p:cNvPr id="3" name="Immagine 2" descr="G:\backup_2015\immagini\foto F3\Foto F3 scelte\e per ben cominciare 4b\Acquario\2_la realizzazione\gli strumenti di misurazione dei fattori ambientali\2014-04-11_09-11-30_3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700212"/>
            <a:ext cx="3124200" cy="1752600"/>
          </a:xfrm>
          <a:prstGeom prst="rect">
            <a:avLst/>
          </a:prstGeom>
          <a:noFill/>
          <a:ln>
            <a:noFill/>
          </a:ln>
        </p:spPr>
      </p:pic>
      <p:pic>
        <p:nvPicPr>
          <p:cNvPr id="4" name="Immagine 3" descr="G:\backup_2015\immagini\foto F3\Foto F3 scelte\e per ben cominciare 4b\Acquario\2_la realizzazione\gli strumenti di misurazione dei fattori ambientali\2Salinometro a rifrazio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652587"/>
            <a:ext cx="3165475" cy="1800225"/>
          </a:xfrm>
          <a:prstGeom prst="rect">
            <a:avLst/>
          </a:prstGeom>
          <a:noFill/>
          <a:ln>
            <a:noFill/>
          </a:ln>
        </p:spPr>
      </p:pic>
      <p:pic>
        <p:nvPicPr>
          <p:cNvPr id="5" name="Immagine 4" descr="G:\backup_2015\immagini\foto F3\Foto F3 scelte\e per ben cominciare 4b\Acquario\2_la realizzazione\gli strumenti di misurazione dei fattori ambientali\2014-04-11_09-15-45_56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879740" y="3558742"/>
            <a:ext cx="2795905" cy="1571625"/>
          </a:xfrm>
          <a:prstGeom prst="rect">
            <a:avLst/>
          </a:prstGeom>
          <a:noFill/>
          <a:ln>
            <a:noFill/>
          </a:ln>
        </p:spPr>
      </p:pic>
      <p:sp>
        <p:nvSpPr>
          <p:cNvPr id="6" name="Rettangolo 5"/>
          <p:cNvSpPr/>
          <p:nvPr/>
        </p:nvSpPr>
        <p:spPr>
          <a:xfrm>
            <a:off x="395536" y="3692664"/>
            <a:ext cx="2687843" cy="923330"/>
          </a:xfrm>
          <a:prstGeom prst="rect">
            <a:avLst/>
          </a:prstGeom>
        </p:spPr>
        <p:txBody>
          <a:bodyPr wrap="square">
            <a:spAutoFit/>
          </a:bodyPr>
          <a:lstStyle/>
          <a:p>
            <a:r>
              <a:rPr lang="it-IT" i="1" dirty="0" smtClean="0">
                <a:solidFill>
                  <a:srgbClr val="0070C0"/>
                </a:solidFill>
              </a:rPr>
              <a:t>Uso di strumenti di misurazione:</a:t>
            </a:r>
          </a:p>
          <a:p>
            <a:r>
              <a:rPr lang="it-IT" i="1" dirty="0" smtClean="0">
                <a:solidFill>
                  <a:srgbClr val="0070C0"/>
                </a:solidFill>
              </a:rPr>
              <a:t> </a:t>
            </a:r>
            <a:r>
              <a:rPr lang="it-IT" i="1" dirty="0">
                <a:solidFill>
                  <a:srgbClr val="0070C0"/>
                </a:solidFill>
              </a:rPr>
              <a:t>salinometro a rifrazione</a:t>
            </a:r>
            <a:endParaRPr lang="it-IT" dirty="0">
              <a:solidFill>
                <a:srgbClr val="0070C0"/>
              </a:solidFill>
            </a:endParaRPr>
          </a:p>
        </p:txBody>
      </p:sp>
      <p:sp>
        <p:nvSpPr>
          <p:cNvPr id="7" name="Rettangolo 6"/>
          <p:cNvSpPr/>
          <p:nvPr/>
        </p:nvSpPr>
        <p:spPr>
          <a:xfrm>
            <a:off x="5436096" y="3641543"/>
            <a:ext cx="2620144" cy="1200329"/>
          </a:xfrm>
          <a:prstGeom prst="rect">
            <a:avLst/>
          </a:prstGeom>
        </p:spPr>
        <p:txBody>
          <a:bodyPr wrap="square">
            <a:spAutoFit/>
          </a:bodyPr>
          <a:lstStyle/>
          <a:p>
            <a:r>
              <a:rPr lang="it-IT" i="1" dirty="0" smtClean="0">
                <a:solidFill>
                  <a:srgbClr val="0070C0"/>
                </a:solidFill>
              </a:rPr>
              <a:t>Gli alunni imparano ad usare gli strumenti </a:t>
            </a:r>
            <a:r>
              <a:rPr lang="it-IT" i="1" dirty="0">
                <a:solidFill>
                  <a:srgbClr val="0070C0"/>
                </a:solidFill>
              </a:rPr>
              <a:t>per il mantenimento dell’ecosistema acquario</a:t>
            </a:r>
            <a:endParaRPr lang="it-IT" dirty="0">
              <a:solidFill>
                <a:srgbClr val="0070C0"/>
              </a:solidFill>
            </a:endParaRPr>
          </a:p>
        </p:txBody>
      </p:sp>
    </p:spTree>
    <p:extLst>
      <p:ext uri="{BB962C8B-B14F-4D97-AF65-F5344CB8AC3E}">
        <p14:creationId xmlns:p14="http://schemas.microsoft.com/office/powerpoint/2010/main" val="210119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620688"/>
            <a:ext cx="8229600" cy="5505475"/>
          </a:xfrm>
        </p:spPr>
        <p:txBody>
          <a:bodyPr>
            <a:normAutofit fontScale="55000" lnSpcReduction="20000"/>
          </a:bodyPr>
          <a:lstStyle/>
          <a:p>
            <a:pPr marL="0" indent="0">
              <a:buNone/>
            </a:pPr>
            <a:r>
              <a:rPr lang="it-IT" dirty="0">
                <a:solidFill>
                  <a:srgbClr val="0070C0"/>
                </a:solidFill>
              </a:rPr>
              <a:t>Gli alunni selezionati, seppur con differenti livelli di abilità, attitudini, competenze, dovevano essere in grado di: </a:t>
            </a:r>
          </a:p>
          <a:p>
            <a:pPr marL="0" indent="0">
              <a:buNone/>
            </a:pPr>
            <a:r>
              <a:rPr lang="it-IT" dirty="0" smtClean="0">
                <a:solidFill>
                  <a:srgbClr val="0070C0"/>
                </a:solidFill>
              </a:rPr>
              <a:t>- DIMENSIONE </a:t>
            </a:r>
            <a:r>
              <a:rPr lang="it-IT" dirty="0">
                <a:solidFill>
                  <a:srgbClr val="0070C0"/>
                </a:solidFill>
              </a:rPr>
              <a:t>OPERATIVA: eseguire un compito, tenere in ordine i materiali; organizzare il proprio lavoro; applicare semplici strategie per ottenere risultati;</a:t>
            </a:r>
          </a:p>
          <a:p>
            <a:pPr marL="0" indent="0">
              <a:buNone/>
            </a:pPr>
            <a:r>
              <a:rPr lang="it-IT" dirty="0" smtClean="0">
                <a:solidFill>
                  <a:srgbClr val="0070C0"/>
                </a:solidFill>
              </a:rPr>
              <a:t>- DIMENSIONE </a:t>
            </a:r>
            <a:r>
              <a:rPr lang="it-IT" dirty="0">
                <a:solidFill>
                  <a:srgbClr val="0070C0"/>
                </a:solidFill>
              </a:rPr>
              <a:t>RELAZIONALE: mettere in atto relazioni interpersonali  in modo adeguato alle diverse situazioni di cooperazione per rinforzare la capacità di adattamento a contesti diversi e far  accrescere la capacità di autogoverno degli alunni Target (effetto specchio)</a:t>
            </a:r>
          </a:p>
          <a:p>
            <a:pPr marL="0" indent="0">
              <a:buNone/>
            </a:pPr>
            <a:r>
              <a:rPr lang="it-IT" dirty="0" smtClean="0">
                <a:solidFill>
                  <a:srgbClr val="0070C0"/>
                </a:solidFill>
              </a:rPr>
              <a:t>- DIMENSIONE </a:t>
            </a:r>
            <a:r>
              <a:rPr lang="it-IT" dirty="0">
                <a:solidFill>
                  <a:srgbClr val="0070C0"/>
                </a:solidFill>
              </a:rPr>
              <a:t>COMUNICATIVA: esprimersi in modo chiaro per comunicare le proprie idee ed essere disposti all’ascolto delle narrazioni riepilogative dei compagni con difficoltà nel controllo del linguaggio verbale, durante la loro azione di tutoraggio </a:t>
            </a:r>
          </a:p>
          <a:p>
            <a:pPr marL="0" indent="0">
              <a:buNone/>
            </a:pPr>
            <a:r>
              <a:rPr lang="it-IT" dirty="0" smtClean="0">
                <a:solidFill>
                  <a:srgbClr val="0070C0"/>
                </a:solidFill>
              </a:rPr>
              <a:t>- DIMENSIONE </a:t>
            </a:r>
            <a:r>
              <a:rPr lang="it-IT" dirty="0">
                <a:solidFill>
                  <a:srgbClr val="0070C0"/>
                </a:solidFill>
              </a:rPr>
              <a:t>COGNITIVA: mantenere la concentrazione durante le attività di apprendimento cooperativo e laboratoriale anche in momenti “di stress relazionale” causata dai compagni più </a:t>
            </a:r>
            <a:r>
              <a:rPr lang="it-IT" dirty="0" smtClean="0">
                <a:solidFill>
                  <a:srgbClr val="0070C0"/>
                </a:solidFill>
              </a:rPr>
              <a:t>vivaci.</a:t>
            </a:r>
          </a:p>
          <a:p>
            <a:pPr marL="0" indent="0">
              <a:buNone/>
            </a:pPr>
            <a:endParaRPr lang="it-IT" dirty="0" smtClean="0">
              <a:solidFill>
                <a:srgbClr val="0070C0"/>
              </a:solidFill>
            </a:endParaRPr>
          </a:p>
          <a:p>
            <a:pPr marL="0" indent="0">
              <a:buNone/>
            </a:pPr>
            <a:r>
              <a:rPr lang="it-IT" dirty="0" smtClean="0">
                <a:solidFill>
                  <a:srgbClr val="0070C0"/>
                </a:solidFill>
              </a:rPr>
              <a:t>Altro </a:t>
            </a:r>
            <a:r>
              <a:rPr lang="it-IT" dirty="0">
                <a:solidFill>
                  <a:srgbClr val="0070C0"/>
                </a:solidFill>
              </a:rPr>
              <a:t>criterio imprescindibile per garantire il raggiungimento degli obiettivi programmati ha riguardato la numerosità dei gruppi:</a:t>
            </a:r>
          </a:p>
          <a:p>
            <a:pPr marL="0" indent="0">
              <a:buNone/>
            </a:pPr>
            <a:r>
              <a:rPr lang="it-IT" dirty="0">
                <a:solidFill>
                  <a:srgbClr val="0070C0"/>
                </a:solidFill>
              </a:rPr>
              <a:t>-	Il gruppo nucleare degli alunni Target doveva essere esiguo, composto al massimo da </a:t>
            </a:r>
            <a:r>
              <a:rPr lang="it-IT" dirty="0" smtClean="0">
                <a:solidFill>
                  <a:srgbClr val="0070C0"/>
                </a:solidFill>
              </a:rPr>
              <a:t>17 </a:t>
            </a:r>
            <a:r>
              <a:rPr lang="it-IT" dirty="0">
                <a:solidFill>
                  <a:srgbClr val="0070C0"/>
                </a:solidFill>
              </a:rPr>
              <a:t>alunni, 9 compagni + 8 alunni in difficoltà</a:t>
            </a:r>
          </a:p>
          <a:p>
            <a:pPr marL="0" indent="0">
              <a:buNone/>
            </a:pPr>
            <a:r>
              <a:rPr lang="it-IT" dirty="0">
                <a:solidFill>
                  <a:srgbClr val="0070C0"/>
                </a:solidFill>
              </a:rPr>
              <a:t>-	Il gruppo classe misto  residuale(alunni sez. A+ alunni sez. B) poteva essere più corposo, composto da circa 25 alunni senza problematiche emergenti e quindi più gestibile.</a:t>
            </a:r>
          </a:p>
          <a:p>
            <a:pPr marL="0" indent="0">
              <a:buNone/>
            </a:pPr>
            <a:endParaRPr lang="it-IT" dirty="0"/>
          </a:p>
          <a:p>
            <a:endParaRPr lang="it-IT" dirty="0"/>
          </a:p>
        </p:txBody>
      </p:sp>
    </p:spTree>
    <p:extLst>
      <p:ext uri="{BB962C8B-B14F-4D97-AF65-F5344CB8AC3E}">
        <p14:creationId xmlns:p14="http://schemas.microsoft.com/office/powerpoint/2010/main" val="76968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normAutofit fontScale="55000" lnSpcReduction="20000"/>
          </a:bodyPr>
          <a:lstStyle/>
          <a:p>
            <a:pPr marL="0" indent="0">
              <a:buNone/>
            </a:pPr>
            <a:r>
              <a:rPr lang="it-IT" dirty="0">
                <a:solidFill>
                  <a:srgbClr val="0070C0"/>
                </a:solidFill>
              </a:rPr>
              <a:t>Le attività didattiche destinate al gruppo classe misto residuale sono state contemporanee a quelle destinate al gruppo nucleare e della stessa natura concettuale, didattica e laboratoriale, pur interessando una disciplina non scientifica, ma artistica, come Arte e immagine: mentre i compagni del gruppo nucleare a turno cooperavano con l’esperto ittiologo alla progettazione, all’allestimento e alla gestione della vasca, gli altri si interessavano alla costruzione del Diorama dell’acquario, utilizzando materiale povero e reperito sul litorale da loro stessi o portato dall’esperto. </a:t>
            </a:r>
            <a:endParaRPr lang="it-IT" dirty="0" smtClean="0">
              <a:solidFill>
                <a:srgbClr val="0070C0"/>
              </a:solidFill>
            </a:endParaRPr>
          </a:p>
          <a:p>
            <a:pPr marL="0" indent="0">
              <a:buNone/>
            </a:pPr>
            <a:r>
              <a:rPr lang="it-IT" dirty="0" smtClean="0">
                <a:solidFill>
                  <a:srgbClr val="0070C0"/>
                </a:solidFill>
              </a:rPr>
              <a:t>Il </a:t>
            </a:r>
            <a:r>
              <a:rPr lang="it-IT" dirty="0">
                <a:solidFill>
                  <a:srgbClr val="0070C0"/>
                </a:solidFill>
              </a:rPr>
              <a:t>Diorama, realizzato interamente dai bambini con la collaborazione del papà di un alunno, è servito per sviluppare e consolidare con creatività le idee forgiate durante le esperienze scientifiche vissute nel laboratorio della nostra scuola, durante l’allestimento dell’acquario vero. Le attività hanno fatto parte “del quotidiano” con costante ricaduta nel curricolare dell’ambito scientifico, quest’ultima garantita da un’efficace modellizzazione degli argomenti trattati di volta in volta: gli alunni che non potevano partecipare a tutti gli incontri con l’esperto, approfondivano con la stessa </a:t>
            </a:r>
            <a:r>
              <a:rPr lang="it-IT" dirty="0" err="1">
                <a:solidFill>
                  <a:srgbClr val="0070C0"/>
                </a:solidFill>
              </a:rPr>
              <a:t>didassi</a:t>
            </a:r>
            <a:r>
              <a:rPr lang="it-IT" dirty="0">
                <a:solidFill>
                  <a:srgbClr val="0070C0"/>
                </a:solidFill>
              </a:rPr>
              <a:t> e utilizzando le stesse schematizzazioni, i nuclei concettuali scelti in modelli facilmente replicabili e adattabili alla flessibilità, che necessariamente caratterizza percorsi di natura scientifica. In tali momenti è stata fondamentale la narrazione degli alunni target, che, raccontando pagine dei propri Diari di bordo, e coadiuvati dall’apporto dei compagni dei diversi gruppi nucleari, hanno svolto la funzione di tutor</a:t>
            </a:r>
            <a:r>
              <a:rPr lang="it-IT" dirty="0"/>
              <a:t>. </a:t>
            </a:r>
          </a:p>
        </p:txBody>
      </p:sp>
    </p:spTree>
    <p:extLst>
      <p:ext uri="{BB962C8B-B14F-4D97-AF65-F5344CB8AC3E}">
        <p14:creationId xmlns:p14="http://schemas.microsoft.com/office/powerpoint/2010/main" val="102737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6120680"/>
          </a:xfrm>
        </p:spPr>
        <p:txBody>
          <a:bodyPr>
            <a:normAutofit fontScale="47500" lnSpcReduction="20000"/>
          </a:bodyPr>
          <a:lstStyle/>
          <a:p>
            <a:pPr marL="0" indent="0">
              <a:buNone/>
            </a:pPr>
            <a:r>
              <a:rPr lang="it-IT" b="1" dirty="0">
                <a:solidFill>
                  <a:srgbClr val="0070C0"/>
                </a:solidFill>
              </a:rPr>
              <a:t>Destinatari</a:t>
            </a:r>
            <a:r>
              <a:rPr lang="it-IT" dirty="0">
                <a:solidFill>
                  <a:srgbClr val="0070C0"/>
                </a:solidFill>
              </a:rPr>
              <a:t>: </a:t>
            </a:r>
          </a:p>
          <a:p>
            <a:pPr marL="0" indent="0">
              <a:buNone/>
            </a:pPr>
            <a:r>
              <a:rPr lang="it-IT" dirty="0" smtClean="0">
                <a:solidFill>
                  <a:srgbClr val="0070C0"/>
                </a:solidFill>
              </a:rPr>
              <a:t>- circa </a:t>
            </a:r>
            <a:r>
              <a:rPr lang="it-IT" dirty="0">
                <a:solidFill>
                  <a:srgbClr val="0070C0"/>
                </a:solidFill>
              </a:rPr>
              <a:t>45 alunni delle classi parallele IV C_D di Scuola primaria, di cui 7 alunni target</a:t>
            </a:r>
          </a:p>
          <a:p>
            <a:pPr marL="0" indent="0">
              <a:buNone/>
            </a:pPr>
            <a:r>
              <a:rPr lang="it-IT" dirty="0" smtClean="0">
                <a:solidFill>
                  <a:srgbClr val="0070C0"/>
                </a:solidFill>
              </a:rPr>
              <a:t>- 4 </a:t>
            </a:r>
            <a:r>
              <a:rPr lang="it-IT" dirty="0">
                <a:solidFill>
                  <a:srgbClr val="0070C0"/>
                </a:solidFill>
              </a:rPr>
              <a:t>gruppi nucleari a rotazione, ogni gruppo confluente dalle due sezioni C e D, formato da circa 9 alunni + 7 alunni target e un alunno </a:t>
            </a:r>
            <a:r>
              <a:rPr lang="it-IT" dirty="0" err="1">
                <a:solidFill>
                  <a:srgbClr val="0070C0"/>
                </a:solidFill>
              </a:rPr>
              <a:t>diversabile</a:t>
            </a:r>
            <a:endParaRPr lang="it-IT" dirty="0">
              <a:solidFill>
                <a:srgbClr val="0070C0"/>
              </a:solidFill>
            </a:endParaRPr>
          </a:p>
          <a:p>
            <a:pPr marL="0" indent="0">
              <a:buNone/>
            </a:pPr>
            <a:endParaRPr lang="it-IT" b="1" dirty="0" smtClean="0">
              <a:solidFill>
                <a:srgbClr val="0070C0"/>
              </a:solidFill>
            </a:endParaRPr>
          </a:p>
          <a:p>
            <a:pPr marL="0" indent="0">
              <a:buNone/>
            </a:pPr>
            <a:r>
              <a:rPr lang="it-IT" b="1" dirty="0" smtClean="0">
                <a:solidFill>
                  <a:srgbClr val="0070C0"/>
                </a:solidFill>
              </a:rPr>
              <a:t>Tempi</a:t>
            </a:r>
            <a:r>
              <a:rPr lang="it-IT" dirty="0">
                <a:solidFill>
                  <a:srgbClr val="0070C0"/>
                </a:solidFill>
              </a:rPr>
              <a:t>: da marzo a giugno 2014</a:t>
            </a:r>
          </a:p>
          <a:p>
            <a:pPr marL="0" indent="0">
              <a:buNone/>
            </a:pPr>
            <a:r>
              <a:rPr lang="it-IT" b="1" dirty="0" smtClean="0">
                <a:solidFill>
                  <a:srgbClr val="0070C0"/>
                </a:solidFill>
              </a:rPr>
              <a:t>N</a:t>
            </a:r>
            <a:r>
              <a:rPr lang="it-IT" b="1" dirty="0">
                <a:solidFill>
                  <a:srgbClr val="0070C0"/>
                </a:solidFill>
              </a:rPr>
              <a:t>. di ore</a:t>
            </a:r>
            <a:r>
              <a:rPr lang="it-IT" dirty="0">
                <a:solidFill>
                  <a:srgbClr val="0070C0"/>
                </a:solidFill>
              </a:rPr>
              <a:t>: 20h con 10 incontri da 2 ore, di cui il primo e l’ultimo dedicati alle uscite didattiche sul litorale pugliese a classi intere.</a:t>
            </a:r>
          </a:p>
          <a:p>
            <a:pPr marL="0" indent="0">
              <a:buNone/>
            </a:pPr>
            <a:endParaRPr lang="it-IT" b="1" dirty="0" smtClean="0">
              <a:solidFill>
                <a:srgbClr val="0070C0"/>
              </a:solidFill>
            </a:endParaRPr>
          </a:p>
          <a:p>
            <a:pPr marL="0" indent="0">
              <a:buNone/>
            </a:pPr>
            <a:r>
              <a:rPr lang="it-IT" b="1" dirty="0" smtClean="0">
                <a:solidFill>
                  <a:srgbClr val="0070C0"/>
                </a:solidFill>
              </a:rPr>
              <a:t>Docenti </a:t>
            </a:r>
            <a:r>
              <a:rPr lang="it-IT" b="1" dirty="0">
                <a:solidFill>
                  <a:srgbClr val="0070C0"/>
                </a:solidFill>
              </a:rPr>
              <a:t>coinvolti</a:t>
            </a:r>
            <a:r>
              <a:rPr lang="it-IT" dirty="0">
                <a:solidFill>
                  <a:srgbClr val="0070C0"/>
                </a:solidFill>
              </a:rPr>
              <a:t>:  2 docenti di Scienze</a:t>
            </a:r>
          </a:p>
          <a:p>
            <a:pPr marL="0" indent="0">
              <a:buNone/>
            </a:pPr>
            <a:r>
              <a:rPr lang="it-IT" b="1" dirty="0" smtClean="0">
                <a:solidFill>
                  <a:srgbClr val="0070C0"/>
                </a:solidFill>
              </a:rPr>
              <a:t>Discipline </a:t>
            </a:r>
            <a:r>
              <a:rPr lang="it-IT" b="1" dirty="0">
                <a:solidFill>
                  <a:srgbClr val="0070C0"/>
                </a:solidFill>
              </a:rPr>
              <a:t>coinvolte</a:t>
            </a:r>
            <a:r>
              <a:rPr lang="it-IT" dirty="0">
                <a:solidFill>
                  <a:srgbClr val="0070C0"/>
                </a:solidFill>
              </a:rPr>
              <a:t>: Scienze naturali,  Lingua italiana, Arte e immagine</a:t>
            </a:r>
          </a:p>
          <a:p>
            <a:pPr marL="0" indent="0">
              <a:buNone/>
            </a:pPr>
            <a:endParaRPr lang="it-IT" b="1" dirty="0" smtClean="0">
              <a:solidFill>
                <a:srgbClr val="0070C0"/>
              </a:solidFill>
            </a:endParaRPr>
          </a:p>
          <a:p>
            <a:pPr marL="0" indent="0">
              <a:buNone/>
            </a:pPr>
            <a:r>
              <a:rPr lang="it-IT" b="1" dirty="0" smtClean="0">
                <a:solidFill>
                  <a:srgbClr val="0070C0"/>
                </a:solidFill>
              </a:rPr>
              <a:t>Finalità</a:t>
            </a:r>
            <a:endParaRPr lang="it-IT" b="1" dirty="0">
              <a:solidFill>
                <a:srgbClr val="0070C0"/>
              </a:solidFill>
            </a:endParaRPr>
          </a:p>
          <a:p>
            <a:pPr marL="0" indent="0">
              <a:buNone/>
            </a:pPr>
            <a:r>
              <a:rPr lang="it-IT" dirty="0">
                <a:solidFill>
                  <a:srgbClr val="0070C0"/>
                </a:solidFill>
              </a:rPr>
              <a:t>Educare alla cittadinanza, attivando l’etica della responsabilità nel prendersi cura concretamente dell’ambiente naturale, attraverso esperienze significative, favorendo forme di cooperazione tra pari e di condivisione di un progetto comune.</a:t>
            </a:r>
          </a:p>
          <a:p>
            <a:pPr marL="0" indent="0">
              <a:buNone/>
            </a:pPr>
            <a:endParaRPr lang="it-IT" b="1" dirty="0" smtClean="0">
              <a:solidFill>
                <a:srgbClr val="0070C0"/>
              </a:solidFill>
            </a:endParaRPr>
          </a:p>
          <a:p>
            <a:pPr marL="0" indent="0">
              <a:buNone/>
            </a:pPr>
            <a:r>
              <a:rPr lang="it-IT" b="1" dirty="0" smtClean="0">
                <a:solidFill>
                  <a:srgbClr val="0070C0"/>
                </a:solidFill>
              </a:rPr>
              <a:t>Obiettivo </a:t>
            </a:r>
            <a:r>
              <a:rPr lang="it-IT" b="1" dirty="0">
                <a:solidFill>
                  <a:srgbClr val="0070C0"/>
                </a:solidFill>
              </a:rPr>
              <a:t>formativo </a:t>
            </a:r>
          </a:p>
          <a:p>
            <a:pPr marL="0" indent="0">
              <a:buNone/>
            </a:pPr>
            <a:r>
              <a:rPr lang="it-IT" dirty="0">
                <a:solidFill>
                  <a:srgbClr val="0070C0"/>
                </a:solidFill>
              </a:rPr>
              <a:t>Attivare un processo di insegnamento/apprendimento costruttivista e motivante sul tema della cura e del rispetto di un ambiente acquatico.</a:t>
            </a:r>
          </a:p>
          <a:p>
            <a:pPr marL="0" indent="0">
              <a:buNone/>
            </a:pPr>
            <a:r>
              <a:rPr lang="it-IT" b="1" dirty="0" smtClean="0">
                <a:solidFill>
                  <a:srgbClr val="0070C0"/>
                </a:solidFill>
              </a:rPr>
              <a:t>Obiettivo </a:t>
            </a:r>
            <a:r>
              <a:rPr lang="it-IT" b="1" dirty="0">
                <a:solidFill>
                  <a:srgbClr val="0070C0"/>
                </a:solidFill>
              </a:rPr>
              <a:t>operativo</a:t>
            </a:r>
          </a:p>
          <a:p>
            <a:pPr marL="0" indent="0">
              <a:buNone/>
            </a:pPr>
            <a:r>
              <a:rPr lang="it-IT" dirty="0">
                <a:solidFill>
                  <a:srgbClr val="0070C0"/>
                </a:solidFill>
              </a:rPr>
              <a:t>Mantenere attivo l’acquario della Scuola con la collaborazione degli alunni</a:t>
            </a:r>
          </a:p>
          <a:p>
            <a:pPr marL="0" indent="0">
              <a:buNone/>
            </a:pPr>
            <a:r>
              <a:rPr lang="it-IT" b="1" dirty="0">
                <a:solidFill>
                  <a:srgbClr val="0070C0"/>
                </a:solidFill>
              </a:rPr>
              <a:t>Obiettivi disciplinari trasversali</a:t>
            </a:r>
          </a:p>
          <a:p>
            <a:pPr marL="0" indent="0">
              <a:buNone/>
            </a:pPr>
            <a:r>
              <a:rPr lang="it-IT" dirty="0" smtClean="0">
                <a:solidFill>
                  <a:srgbClr val="0070C0"/>
                </a:solidFill>
              </a:rPr>
              <a:t>- Promuovere </a:t>
            </a:r>
            <a:r>
              <a:rPr lang="it-IT" dirty="0">
                <a:solidFill>
                  <a:srgbClr val="0070C0"/>
                </a:solidFill>
              </a:rPr>
              <a:t>il gusto alla scoperta, all’apprendimento di nuove conoscenze con esperienze dirette</a:t>
            </a:r>
          </a:p>
          <a:p>
            <a:pPr marL="0" indent="0">
              <a:buNone/>
            </a:pPr>
            <a:r>
              <a:rPr lang="it-IT" dirty="0" smtClean="0">
                <a:solidFill>
                  <a:srgbClr val="0070C0"/>
                </a:solidFill>
              </a:rPr>
              <a:t>- Attivare </a:t>
            </a:r>
            <a:r>
              <a:rPr lang="it-IT" dirty="0">
                <a:solidFill>
                  <a:srgbClr val="0070C0"/>
                </a:solidFill>
              </a:rPr>
              <a:t>la capacità di osservare e descrivere, individuare problemi e trovare soluzioni originali</a:t>
            </a:r>
          </a:p>
          <a:p>
            <a:pPr marL="0" indent="0">
              <a:buNone/>
            </a:pPr>
            <a:r>
              <a:rPr lang="it-IT" dirty="0" smtClean="0">
                <a:solidFill>
                  <a:srgbClr val="0070C0"/>
                </a:solidFill>
              </a:rPr>
              <a:t>- Promuovere </a:t>
            </a:r>
            <a:r>
              <a:rPr lang="it-IT" dirty="0">
                <a:solidFill>
                  <a:srgbClr val="0070C0"/>
                </a:solidFill>
              </a:rPr>
              <a:t>negli alunni l’esigenza di porsi domande, di mettere in discussione le conoscenze apprese sui libri a favore di quelle acquisite in situazione, di trovare appropriate piste di indagine </a:t>
            </a:r>
          </a:p>
          <a:p>
            <a:pPr marL="0" indent="0">
              <a:buNone/>
            </a:pPr>
            <a:endParaRPr lang="it-IT" dirty="0">
              <a:solidFill>
                <a:srgbClr val="0070C0"/>
              </a:solidFill>
            </a:endParaRPr>
          </a:p>
        </p:txBody>
      </p:sp>
    </p:spTree>
    <p:extLst>
      <p:ext uri="{BB962C8B-B14F-4D97-AF65-F5344CB8AC3E}">
        <p14:creationId xmlns:p14="http://schemas.microsoft.com/office/powerpoint/2010/main" val="3021412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smtClean="0">
                <a:solidFill>
                  <a:srgbClr val="0070C0"/>
                </a:solidFill>
              </a:rPr>
              <a:t>IL </a:t>
            </a:r>
            <a:r>
              <a:rPr lang="it-IT" i="1" dirty="0">
                <a:solidFill>
                  <a:srgbClr val="0070C0"/>
                </a:solidFill>
              </a:rPr>
              <a:t>DIORAMA DELL’ACQUARIO</a:t>
            </a:r>
            <a:r>
              <a:rPr lang="it-IT" dirty="0"/>
              <a:t/>
            </a:r>
            <a:br>
              <a:rPr lang="it-IT" dirty="0"/>
            </a:br>
            <a:endParaRPr lang="it-IT" dirty="0"/>
          </a:p>
        </p:txBody>
      </p:sp>
      <p:pic>
        <p:nvPicPr>
          <p:cNvPr id="4" name="Immagine 3" descr="C:\Users\Utente\Documents\scuola 2010_2012\IVC\foto\diorama\DSC_0036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06707">
            <a:off x="395536" y="1939924"/>
            <a:ext cx="2647950" cy="1489075"/>
          </a:xfrm>
          <a:prstGeom prst="rect">
            <a:avLst/>
          </a:prstGeom>
          <a:noFill/>
          <a:ln>
            <a:noFill/>
          </a:ln>
        </p:spPr>
      </p:pic>
      <p:pic>
        <p:nvPicPr>
          <p:cNvPr id="6" name="Immagine 5" descr="C:\Users\Utente\Documents\scuola 2010_2012\IVC\foto\diorama\DSC_00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9404">
            <a:off x="2614694" y="1616078"/>
            <a:ext cx="2933700" cy="1649730"/>
          </a:xfrm>
          <a:prstGeom prst="rect">
            <a:avLst/>
          </a:prstGeom>
          <a:noFill/>
          <a:ln>
            <a:noFill/>
          </a:ln>
        </p:spPr>
      </p:pic>
      <p:pic>
        <p:nvPicPr>
          <p:cNvPr id="7" name="Immagine 6" descr="C:\Users\Utente\Documents\scuola 2010_2012\IVC\foto\diorama\DSC_00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85409">
            <a:off x="5354850" y="2072637"/>
            <a:ext cx="2590800" cy="1456690"/>
          </a:xfrm>
          <a:prstGeom prst="rect">
            <a:avLst/>
          </a:prstGeom>
          <a:noFill/>
          <a:ln>
            <a:noFill/>
          </a:ln>
        </p:spPr>
      </p:pic>
      <p:pic>
        <p:nvPicPr>
          <p:cNvPr id="8" name="Immagine 7" descr="C:\Users\Utente\Documents\scuola 2010_2012\IVC\foto\diorama\DSC_002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3501">
            <a:off x="370556" y="4029884"/>
            <a:ext cx="2867025" cy="1612265"/>
          </a:xfrm>
          <a:prstGeom prst="rect">
            <a:avLst/>
          </a:prstGeom>
          <a:noFill/>
          <a:ln>
            <a:noFill/>
          </a:ln>
        </p:spPr>
      </p:pic>
      <p:pic>
        <p:nvPicPr>
          <p:cNvPr id="5" name="Immagine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8022" y="2929940"/>
            <a:ext cx="2065020" cy="1162050"/>
          </a:xfrm>
          <a:prstGeom prst="rect">
            <a:avLst/>
          </a:prstGeom>
          <a:noFill/>
        </p:spPr>
      </p:pic>
      <p:pic>
        <p:nvPicPr>
          <p:cNvPr id="10" name="Immagine 9" descr="C:\Users\Utente\Documents\scuola 2010_2012\IVC\foto\diorama\2014-05-16 08.57.4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7012" y="4221088"/>
            <a:ext cx="2718343" cy="1890715"/>
          </a:xfrm>
          <a:prstGeom prst="rect">
            <a:avLst/>
          </a:prstGeom>
          <a:noFill/>
          <a:ln>
            <a:noFill/>
          </a:ln>
        </p:spPr>
      </p:pic>
      <p:pic>
        <p:nvPicPr>
          <p:cNvPr id="9" name="Immagine 8" descr="C:\Users\Utente\Documents\scuola 2010_2012\IVC\foto\diorama\2014-05-16 08.56.0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16357">
            <a:off x="5715355" y="3327644"/>
            <a:ext cx="2214880" cy="2952750"/>
          </a:xfrm>
          <a:prstGeom prst="rect">
            <a:avLst/>
          </a:prstGeom>
          <a:noFill/>
          <a:ln>
            <a:noFill/>
          </a:ln>
        </p:spPr>
      </p:pic>
      <p:sp>
        <p:nvSpPr>
          <p:cNvPr id="11" name="Rettangolo 10"/>
          <p:cNvSpPr/>
          <p:nvPr/>
        </p:nvSpPr>
        <p:spPr>
          <a:xfrm rot="971171">
            <a:off x="718139" y="5782219"/>
            <a:ext cx="1483868" cy="276999"/>
          </a:xfrm>
          <a:prstGeom prst="rect">
            <a:avLst/>
          </a:prstGeom>
        </p:spPr>
        <p:txBody>
          <a:bodyPr wrap="none">
            <a:spAutoFit/>
          </a:bodyPr>
          <a:lstStyle/>
          <a:p>
            <a:r>
              <a:rPr lang="it-IT" sz="1200" i="1" dirty="0">
                <a:solidFill>
                  <a:srgbClr val="0070C0"/>
                </a:solidFill>
              </a:rPr>
              <a:t>Dipingiamo le pareti </a:t>
            </a:r>
            <a:endParaRPr lang="it-IT" sz="1200" dirty="0">
              <a:solidFill>
                <a:srgbClr val="0070C0"/>
              </a:solidFill>
            </a:endParaRPr>
          </a:p>
        </p:txBody>
      </p:sp>
      <p:sp>
        <p:nvSpPr>
          <p:cNvPr id="13" name="Rettangolo 12"/>
          <p:cNvSpPr/>
          <p:nvPr/>
        </p:nvSpPr>
        <p:spPr>
          <a:xfrm rot="20909120">
            <a:off x="5801923" y="1477846"/>
            <a:ext cx="2172390" cy="276999"/>
          </a:xfrm>
          <a:prstGeom prst="rect">
            <a:avLst/>
          </a:prstGeom>
        </p:spPr>
        <p:txBody>
          <a:bodyPr wrap="none">
            <a:spAutoFit/>
          </a:bodyPr>
          <a:lstStyle/>
          <a:p>
            <a:r>
              <a:rPr lang="it-IT" sz="1200" i="1" dirty="0">
                <a:solidFill>
                  <a:srgbClr val="0070C0"/>
                </a:solidFill>
              </a:rPr>
              <a:t>Prepariamola base del diorama </a:t>
            </a:r>
            <a:endParaRPr lang="it-IT" sz="1200" dirty="0">
              <a:solidFill>
                <a:srgbClr val="0070C0"/>
              </a:solidFill>
            </a:endParaRPr>
          </a:p>
        </p:txBody>
      </p:sp>
    </p:spTree>
    <p:extLst>
      <p:ext uri="{BB962C8B-B14F-4D97-AF65-F5344CB8AC3E}">
        <p14:creationId xmlns:p14="http://schemas.microsoft.com/office/powerpoint/2010/main" val="317535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p:nvPr/>
        </p:nvPicPr>
        <p:blipFill>
          <a:blip r:embed="rId2">
            <a:extLst>
              <a:ext uri="{28A0092B-C50C-407E-A947-70E740481C1C}">
                <a14:useLocalDpi xmlns:a14="http://schemas.microsoft.com/office/drawing/2010/main" val="0"/>
              </a:ext>
            </a:extLst>
          </a:blip>
          <a:srcRect/>
          <a:stretch>
            <a:fillRect/>
          </a:stretch>
        </p:blipFill>
        <p:spPr bwMode="auto">
          <a:xfrm rot="20545445">
            <a:off x="333998" y="785475"/>
            <a:ext cx="2682870" cy="1850205"/>
          </a:xfrm>
          <a:prstGeom prst="rect">
            <a:avLst/>
          </a:prstGeom>
          <a:noFill/>
        </p:spPr>
      </p:pic>
      <p:pic>
        <p:nvPicPr>
          <p:cNvPr id="11" name="Immagine 10" descr="C:\Users\Utente\Documents\scuola 2010_2012\IVC\foto\diorama\DSC_003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420888"/>
            <a:ext cx="1263650" cy="2247900"/>
          </a:xfrm>
          <a:prstGeom prst="rect">
            <a:avLst/>
          </a:prstGeom>
          <a:noFill/>
          <a:ln>
            <a:noFill/>
          </a:ln>
        </p:spPr>
      </p:pic>
      <p:pic>
        <p:nvPicPr>
          <p:cNvPr id="9" name="Immagine 8" descr="C:\Users\Utente\Documents\scuola 2010_2012\IVC\foto\diorama\20140509_1148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567658"/>
            <a:ext cx="2209165" cy="1657350"/>
          </a:xfrm>
          <a:prstGeom prst="rect">
            <a:avLst/>
          </a:prstGeom>
          <a:noFill/>
          <a:ln>
            <a:noFill/>
          </a:ln>
        </p:spPr>
      </p:pic>
      <p:pic>
        <p:nvPicPr>
          <p:cNvPr id="8" name="Immagine 7"/>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52028">
            <a:off x="5868848" y="4180403"/>
            <a:ext cx="2811128" cy="1575454"/>
          </a:xfrm>
          <a:prstGeom prst="rect">
            <a:avLst/>
          </a:prstGeom>
          <a:noFill/>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02380">
            <a:off x="5823187" y="677613"/>
            <a:ext cx="2568965" cy="178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descr="C:\Users\Utente\Documents\scuola 2010_2012\IVC\foto\diorama\DSC_000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4136">
            <a:off x="286688" y="4393219"/>
            <a:ext cx="2777490" cy="1562100"/>
          </a:xfrm>
          <a:prstGeom prst="rect">
            <a:avLst/>
          </a:prstGeom>
          <a:noFill/>
          <a:ln>
            <a:noFill/>
          </a:ln>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586" y="908720"/>
            <a:ext cx="3309937"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8586" y="3212976"/>
            <a:ext cx="3309937" cy="248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997898" y="5935434"/>
            <a:ext cx="2451312" cy="276999"/>
          </a:xfrm>
          <a:prstGeom prst="rect">
            <a:avLst/>
          </a:prstGeom>
        </p:spPr>
        <p:txBody>
          <a:bodyPr wrap="none">
            <a:spAutoFit/>
          </a:bodyPr>
          <a:lstStyle/>
          <a:p>
            <a:r>
              <a:rPr lang="it-IT" sz="1200" i="1" dirty="0">
                <a:solidFill>
                  <a:srgbClr val="0070C0"/>
                </a:solidFill>
              </a:rPr>
              <a:t>Realizziamo gli animali in cartapesta</a:t>
            </a:r>
            <a:endParaRPr lang="it-IT" sz="1200" dirty="0">
              <a:solidFill>
                <a:srgbClr val="0070C0"/>
              </a:solidFill>
            </a:endParaRPr>
          </a:p>
        </p:txBody>
      </p:sp>
    </p:spTree>
    <p:extLst>
      <p:ext uri="{BB962C8B-B14F-4D97-AF65-F5344CB8AC3E}">
        <p14:creationId xmlns:p14="http://schemas.microsoft.com/office/powerpoint/2010/main" val="219854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684" y="116632"/>
            <a:ext cx="8229600" cy="850106"/>
          </a:xfrm>
        </p:spPr>
        <p:txBody>
          <a:bodyPr>
            <a:normAutofit/>
          </a:bodyPr>
          <a:lstStyle/>
          <a:p>
            <a:r>
              <a:rPr lang="it-IT" sz="2800" b="1" i="1" dirty="0">
                <a:solidFill>
                  <a:srgbClr val="0070C0"/>
                </a:solidFill>
              </a:rPr>
              <a:t>NUCLEI FONDANTI DELLE DISCIPLINE COINVOLTE</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971252336"/>
              </p:ext>
            </p:extLst>
          </p:nvPr>
        </p:nvGraphicFramePr>
        <p:xfrm>
          <a:off x="1475656" y="836712"/>
          <a:ext cx="6209030" cy="1542288"/>
        </p:xfrm>
        <a:graphic>
          <a:graphicData uri="http://schemas.openxmlformats.org/drawingml/2006/table">
            <a:tbl>
              <a:tblPr firstRow="1" firstCol="1" bandRow="1">
                <a:tableStyleId>{5C22544A-7EE6-4342-B048-85BDC9FD1C3A}</a:tableStyleId>
              </a:tblPr>
              <a:tblGrid>
                <a:gridCol w="3104515"/>
                <a:gridCol w="3104515"/>
              </a:tblGrid>
              <a:tr h="0">
                <a:tc>
                  <a:txBody>
                    <a:bodyPr/>
                    <a:lstStyle/>
                    <a:p>
                      <a:pPr>
                        <a:lnSpc>
                          <a:spcPct val="115000"/>
                        </a:lnSpc>
                        <a:spcAft>
                          <a:spcPts val="0"/>
                        </a:spcAft>
                      </a:pPr>
                      <a:r>
                        <a:rPr lang="it-IT" sz="1100" u="sng">
                          <a:effectLst/>
                        </a:rPr>
                        <a:t>Italiano</a:t>
                      </a:r>
                      <a:endParaRPr lang="it-IT" sz="1100">
                        <a:effectLst/>
                      </a:endParaRPr>
                    </a:p>
                    <a:p>
                      <a:pPr>
                        <a:lnSpc>
                          <a:spcPct val="115000"/>
                        </a:lnSpc>
                        <a:spcAft>
                          <a:spcPts val="0"/>
                        </a:spcAft>
                      </a:pPr>
                      <a:r>
                        <a:rPr lang="it-IT" sz="1100" u="none" strike="noStrike">
                          <a:effectLst/>
                        </a:rPr>
                        <a:t> </a:t>
                      </a:r>
                      <a:endParaRPr lang="it-IT"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Calibri"/>
                        <a:buChar char="-"/>
                      </a:pPr>
                      <a:r>
                        <a:rPr lang="it-IT" sz="1100">
                          <a:effectLst/>
                        </a:rPr>
                        <a:t>Ascolto e parlato</a:t>
                      </a:r>
                      <a:endParaRPr lang="it-IT"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it-IT" sz="1100" u="sng">
                          <a:effectLst/>
                        </a:rPr>
                        <a:t>Arte e immagine</a:t>
                      </a:r>
                      <a:endParaRPr lang="it-IT" sz="1100">
                        <a:effectLst/>
                      </a:endParaRPr>
                    </a:p>
                    <a:p>
                      <a:pPr>
                        <a:lnSpc>
                          <a:spcPct val="115000"/>
                        </a:lnSpc>
                        <a:spcAft>
                          <a:spcPts val="0"/>
                        </a:spcAft>
                      </a:pPr>
                      <a:r>
                        <a:rPr lang="it-IT" sz="1100" u="none" strike="noStrike">
                          <a:effectLst/>
                        </a:rPr>
                        <a:t> </a:t>
                      </a:r>
                      <a:endParaRPr lang="it-IT"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Calibri"/>
                        <a:buChar char="-"/>
                      </a:pPr>
                      <a:r>
                        <a:rPr lang="it-IT" sz="1100">
                          <a:effectLst/>
                        </a:rPr>
                        <a:t>Esprimersi e comunicare</a:t>
                      </a:r>
                    </a:p>
                    <a:p>
                      <a:pPr>
                        <a:lnSpc>
                          <a:spcPct val="115000"/>
                        </a:lnSpc>
                        <a:spcAft>
                          <a:spcPts val="0"/>
                        </a:spcAft>
                      </a:pPr>
                      <a:r>
                        <a:rPr lang="it-IT" sz="1100" u="none" strike="noStrike">
                          <a:effectLst/>
                        </a:rPr>
                        <a:t> </a:t>
                      </a:r>
                      <a:endParaRPr lang="it-IT"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it-IT" sz="1100" u="sng">
                          <a:effectLst/>
                        </a:rPr>
                        <a:t>Matematica</a:t>
                      </a:r>
                      <a:endParaRPr lang="it-IT" sz="1100">
                        <a:effectLst/>
                      </a:endParaRPr>
                    </a:p>
                    <a:p>
                      <a:pPr>
                        <a:lnSpc>
                          <a:spcPct val="115000"/>
                        </a:lnSpc>
                        <a:spcAft>
                          <a:spcPts val="0"/>
                        </a:spcAft>
                      </a:pPr>
                      <a:r>
                        <a:rPr lang="it-IT" sz="1100" u="none" strike="noStrike">
                          <a:effectLst/>
                        </a:rPr>
                        <a:t> </a:t>
                      </a:r>
                      <a:endParaRPr lang="it-IT"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Calibri"/>
                        <a:buChar char="-"/>
                      </a:pPr>
                      <a:r>
                        <a:rPr lang="it-IT" sz="1100">
                          <a:effectLst/>
                        </a:rPr>
                        <a:t>La misura</a:t>
                      </a:r>
                    </a:p>
                    <a:p>
                      <a:pPr>
                        <a:lnSpc>
                          <a:spcPct val="115000"/>
                        </a:lnSpc>
                        <a:spcAft>
                          <a:spcPts val="0"/>
                        </a:spcAft>
                      </a:pPr>
                      <a:r>
                        <a:rPr lang="it-IT" sz="1100" u="none" strike="noStrike">
                          <a:effectLst/>
                        </a:rPr>
                        <a:t> </a:t>
                      </a:r>
                      <a:endParaRPr lang="it-IT"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it-IT" sz="1100" u="sng">
                          <a:effectLst/>
                        </a:rPr>
                        <a:t>Scienze</a:t>
                      </a:r>
                      <a:endParaRPr lang="it-IT" sz="1100">
                        <a:effectLst/>
                      </a:endParaRPr>
                    </a:p>
                    <a:p>
                      <a:pPr>
                        <a:lnSpc>
                          <a:spcPct val="115000"/>
                        </a:lnSpc>
                        <a:spcAft>
                          <a:spcPts val="0"/>
                        </a:spcAft>
                      </a:pPr>
                      <a:r>
                        <a:rPr lang="it-IT" sz="1100" u="none" strike="noStrike">
                          <a:effectLst/>
                        </a:rPr>
                        <a:t> </a:t>
                      </a:r>
                      <a:endParaRPr lang="it-IT"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Calibri"/>
                        <a:buChar char="-"/>
                      </a:pPr>
                      <a:r>
                        <a:rPr lang="it-IT" sz="1100" dirty="0">
                          <a:effectLst/>
                        </a:rPr>
                        <a:t>L’uomo, i viventi, l’ambiente</a:t>
                      </a:r>
                    </a:p>
                    <a:p>
                      <a:pPr>
                        <a:lnSpc>
                          <a:spcPct val="115000"/>
                        </a:lnSpc>
                        <a:spcAft>
                          <a:spcPts val="0"/>
                        </a:spcAft>
                      </a:pPr>
                      <a:r>
                        <a:rPr lang="it-IT" sz="1100" u="none" strike="noStrike" dirty="0">
                          <a:effectLst/>
                        </a:rPr>
                        <a:t> </a:t>
                      </a:r>
                      <a:endParaRPr lang="it-IT" sz="1100" dirty="0">
                        <a:effectLst/>
                        <a:latin typeface="Calibri"/>
                        <a:ea typeface="Calibri"/>
                        <a:cs typeface="Times New Roman"/>
                      </a:endParaRPr>
                    </a:p>
                  </a:txBody>
                  <a:tcPr marL="68580" marR="68580" marT="0" marB="0"/>
                </a:tc>
              </a:tr>
            </a:tbl>
          </a:graphicData>
        </a:graphic>
      </p:graphicFrame>
      <p:sp>
        <p:nvSpPr>
          <p:cNvPr id="5" name="Rettangolo 4"/>
          <p:cNvSpPr/>
          <p:nvPr/>
        </p:nvSpPr>
        <p:spPr>
          <a:xfrm>
            <a:off x="683568" y="2754506"/>
            <a:ext cx="7992888" cy="523220"/>
          </a:xfrm>
          <a:prstGeom prst="rect">
            <a:avLst/>
          </a:prstGeom>
        </p:spPr>
        <p:txBody>
          <a:bodyPr wrap="square">
            <a:spAutoFit/>
          </a:bodyPr>
          <a:lstStyle/>
          <a:p>
            <a:r>
              <a:rPr lang="it-IT" sz="2800" b="1" i="1" dirty="0">
                <a:solidFill>
                  <a:srgbClr val="0070C0"/>
                </a:solidFill>
              </a:rPr>
              <a:t>TRAGUARDI PER LO SVILUPPO DELLE COMPETENZE </a:t>
            </a:r>
            <a:endParaRPr lang="it-IT" sz="2800" i="1" dirty="0">
              <a:solidFill>
                <a:srgbClr val="0070C0"/>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val="298810583"/>
              </p:ext>
            </p:extLst>
          </p:nvPr>
        </p:nvGraphicFramePr>
        <p:xfrm>
          <a:off x="523675" y="3573016"/>
          <a:ext cx="8208912" cy="2891790"/>
        </p:xfrm>
        <a:graphic>
          <a:graphicData uri="http://schemas.openxmlformats.org/drawingml/2006/table">
            <a:tbl>
              <a:tblPr firstRow="1" firstCol="1" bandRow="1">
                <a:tableStyleId>{5C22544A-7EE6-4342-B048-85BDC9FD1C3A}</a:tableStyleId>
              </a:tblPr>
              <a:tblGrid>
                <a:gridCol w="1281121"/>
                <a:gridCol w="6927791"/>
              </a:tblGrid>
              <a:tr h="0">
                <a:tc>
                  <a:txBody>
                    <a:bodyPr/>
                    <a:lstStyle/>
                    <a:p>
                      <a:pPr>
                        <a:lnSpc>
                          <a:spcPct val="115000"/>
                        </a:lnSpc>
                        <a:spcAft>
                          <a:spcPts val="0"/>
                        </a:spcAft>
                      </a:pPr>
                      <a:r>
                        <a:rPr lang="it-IT" sz="1100" u="none" strike="noStrike" dirty="0">
                          <a:effectLst/>
                        </a:rPr>
                        <a:t> </a:t>
                      </a:r>
                      <a:endParaRPr lang="it-IT" sz="1100" dirty="0">
                        <a:effectLst/>
                      </a:endParaRPr>
                    </a:p>
                    <a:p>
                      <a:pPr>
                        <a:lnSpc>
                          <a:spcPct val="115000"/>
                        </a:lnSpc>
                        <a:spcAft>
                          <a:spcPts val="0"/>
                        </a:spcAft>
                      </a:pPr>
                      <a:r>
                        <a:rPr lang="it-IT" sz="1100" u="none" strike="noStrike" dirty="0">
                          <a:effectLst/>
                        </a:rPr>
                        <a:t> </a:t>
                      </a:r>
                      <a:endParaRPr lang="it-IT" sz="1100" dirty="0">
                        <a:effectLst/>
                      </a:endParaRPr>
                    </a:p>
                    <a:p>
                      <a:pPr algn="ctr">
                        <a:lnSpc>
                          <a:spcPct val="115000"/>
                        </a:lnSpc>
                        <a:spcAft>
                          <a:spcPts val="0"/>
                        </a:spcAft>
                      </a:pPr>
                      <a:r>
                        <a:rPr lang="it-IT" sz="1100" u="none" strike="noStrike" dirty="0">
                          <a:effectLst/>
                        </a:rPr>
                        <a:t> </a:t>
                      </a:r>
                      <a:r>
                        <a:rPr lang="it-IT" sz="1100" u="sng" dirty="0" smtClean="0">
                          <a:effectLst/>
                        </a:rPr>
                        <a:t>Italiano</a:t>
                      </a:r>
                      <a:endParaRPr lang="it-IT" sz="1100" dirty="0">
                        <a:effectLst/>
                      </a:endParaRPr>
                    </a:p>
                    <a:p>
                      <a:pPr algn="ctr">
                        <a:lnSpc>
                          <a:spcPct val="115000"/>
                        </a:lnSpc>
                        <a:spcAft>
                          <a:spcPts val="0"/>
                        </a:spcAft>
                      </a:pPr>
                      <a:r>
                        <a:rPr lang="it-IT" sz="1100" dirty="0">
                          <a:effectLst/>
                        </a:rPr>
                        <a:t> </a:t>
                      </a:r>
                      <a:endParaRPr lang="it-IT" sz="1100" dirty="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Calibri"/>
                        <a:buChar char="-"/>
                      </a:pPr>
                      <a:r>
                        <a:rPr lang="it-IT" sz="1100" dirty="0">
                          <a:effectLst/>
                        </a:rPr>
                        <a:t>L’allievo partecipa a scambi comunicativi (conversazione, discussione in classe o di  gruppo) con compagni e insegnanti rispettando il turno e formulando messaggi chiari e pertinenti, in un registro il più possibile adeguato alla situazione. </a:t>
                      </a:r>
                    </a:p>
                    <a:p>
                      <a:pPr marL="342900" lvl="0" indent="-342900" algn="just">
                        <a:lnSpc>
                          <a:spcPct val="115000"/>
                        </a:lnSpc>
                        <a:spcAft>
                          <a:spcPts val="0"/>
                        </a:spcAft>
                        <a:buFont typeface="Calibri"/>
                        <a:buChar char="-"/>
                      </a:pPr>
                      <a:r>
                        <a:rPr lang="it-IT" sz="1100" dirty="0">
                          <a:effectLst/>
                        </a:rPr>
                        <a:t>Ascolta e comprende cogliendo il senso degli argomenti, le informazioni principali e lo scopo</a:t>
                      </a:r>
                      <a:r>
                        <a:rPr lang="it-IT" sz="1100" dirty="0" smtClean="0">
                          <a:effectLst/>
                        </a:rPr>
                        <a:t>.</a:t>
                      </a:r>
                      <a:endParaRPr lang="it-IT" sz="1100" dirty="0">
                        <a:effectLst/>
                      </a:endParaRPr>
                    </a:p>
                  </a:txBody>
                  <a:tcPr marL="68580" marR="68580" marT="0" marB="0"/>
                </a:tc>
              </a:tr>
              <a:tr h="0">
                <a:tc>
                  <a:txBody>
                    <a:bodyPr/>
                    <a:lstStyle/>
                    <a:p>
                      <a:pPr algn="ctr">
                        <a:lnSpc>
                          <a:spcPct val="115000"/>
                        </a:lnSpc>
                        <a:spcAft>
                          <a:spcPts val="0"/>
                        </a:spcAft>
                      </a:pPr>
                      <a:r>
                        <a:rPr lang="it-IT" sz="1100" u="sng" dirty="0" smtClean="0">
                          <a:effectLst/>
                        </a:rPr>
                        <a:t>Arte e</a:t>
                      </a:r>
                      <a:endParaRPr lang="it-IT" sz="1100" dirty="0">
                        <a:effectLst/>
                      </a:endParaRPr>
                    </a:p>
                    <a:p>
                      <a:pPr algn="ctr">
                        <a:lnSpc>
                          <a:spcPct val="115000"/>
                        </a:lnSpc>
                        <a:spcAft>
                          <a:spcPts val="0"/>
                        </a:spcAft>
                      </a:pPr>
                      <a:r>
                        <a:rPr lang="it-IT" sz="1100" u="sng" dirty="0">
                          <a:effectLst/>
                        </a:rPr>
                        <a:t>immagine</a:t>
                      </a:r>
                      <a:endParaRPr lang="it-IT" sz="1100" dirty="0">
                        <a:effectLst/>
                      </a:endParaRPr>
                    </a:p>
                    <a:p>
                      <a:pPr algn="ctr">
                        <a:lnSpc>
                          <a:spcPct val="115000"/>
                        </a:lnSpc>
                        <a:spcAft>
                          <a:spcPts val="0"/>
                        </a:spcAft>
                      </a:pPr>
                      <a:r>
                        <a:rPr lang="it-IT" sz="1100" dirty="0">
                          <a:effectLst/>
                        </a:rPr>
                        <a:t> </a:t>
                      </a:r>
                      <a:endParaRPr lang="it-IT" sz="1100" dirty="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Calibri"/>
                        <a:buChar char="-"/>
                      </a:pPr>
                      <a:r>
                        <a:rPr lang="it-IT" sz="1100" dirty="0">
                          <a:effectLst/>
                        </a:rPr>
                        <a:t>L’alunno utilizza le conoscenze e le abilità relative al linguaggio artistico per produrre manufatti e rielaborare in modo creativo le immagini con molteplici tecniche e materiali </a:t>
                      </a:r>
                      <a:endParaRPr lang="it-IT"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it-IT" sz="1100" u="none" strike="noStrike">
                          <a:effectLst/>
                        </a:rPr>
                        <a:t> </a:t>
                      </a:r>
                      <a:endParaRPr lang="it-IT" sz="1100">
                        <a:effectLst/>
                      </a:endParaRPr>
                    </a:p>
                    <a:p>
                      <a:pPr algn="ctr">
                        <a:lnSpc>
                          <a:spcPct val="115000"/>
                        </a:lnSpc>
                        <a:spcAft>
                          <a:spcPts val="0"/>
                        </a:spcAft>
                      </a:pPr>
                      <a:r>
                        <a:rPr lang="it-IT" sz="1100" u="none" strike="noStrike">
                          <a:effectLst/>
                        </a:rPr>
                        <a:t> </a:t>
                      </a:r>
                      <a:endParaRPr lang="it-IT" sz="1100">
                        <a:effectLst/>
                      </a:endParaRPr>
                    </a:p>
                    <a:p>
                      <a:pPr algn="ctr">
                        <a:lnSpc>
                          <a:spcPct val="115000"/>
                        </a:lnSpc>
                        <a:spcAft>
                          <a:spcPts val="0"/>
                        </a:spcAft>
                      </a:pPr>
                      <a:r>
                        <a:rPr lang="it-IT" sz="1100" u="sng">
                          <a:effectLst/>
                        </a:rPr>
                        <a:t>Matematica</a:t>
                      </a:r>
                      <a:endParaRPr lang="it-IT" sz="1100">
                        <a:effectLst/>
                      </a:endParaRPr>
                    </a:p>
                    <a:p>
                      <a:pPr algn="ctr">
                        <a:lnSpc>
                          <a:spcPct val="115000"/>
                        </a:lnSpc>
                        <a:spcAft>
                          <a:spcPts val="0"/>
                        </a:spcAft>
                      </a:pPr>
                      <a:r>
                        <a:rPr lang="it-IT" sz="1100">
                          <a:effectLst/>
                        </a:rPr>
                        <a:t> </a:t>
                      </a:r>
                      <a:endParaRPr lang="it-IT" sz="110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Calibri"/>
                        <a:buChar char="-"/>
                      </a:pPr>
                      <a:r>
                        <a:rPr lang="it-IT" sz="1100">
                          <a:effectLst/>
                        </a:rPr>
                        <a:t>L’alunno costruisce ragionamenti formulando ipotesi, sostenendo le proprie idee e confrontandosi con il punto di vista di altri</a:t>
                      </a:r>
                    </a:p>
                    <a:p>
                      <a:pPr marL="342900" lvl="0" indent="-342900" algn="just">
                        <a:lnSpc>
                          <a:spcPct val="115000"/>
                        </a:lnSpc>
                        <a:spcAft>
                          <a:spcPts val="0"/>
                        </a:spcAft>
                        <a:buFont typeface="Calibri"/>
                        <a:buChar char="-"/>
                      </a:pPr>
                      <a:r>
                        <a:rPr lang="it-IT" sz="1100">
                          <a:effectLst/>
                        </a:rPr>
                        <a:t>Sviluppa un atteggiamento positivo rispetto alla matematica, attraverso esperienze significative che gli hanno fatto intuire come gli strumenti matematici che ha imparato ad utilizzare siano utili ad operare nella realtà.</a:t>
                      </a:r>
                      <a:endParaRPr lang="it-IT"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it-IT" sz="1100" u="none" strike="noStrike">
                          <a:effectLst/>
                        </a:rPr>
                        <a:t> </a:t>
                      </a:r>
                      <a:endParaRPr lang="it-IT" sz="1100">
                        <a:effectLst/>
                      </a:endParaRPr>
                    </a:p>
                    <a:p>
                      <a:pPr algn="ctr">
                        <a:lnSpc>
                          <a:spcPct val="115000"/>
                        </a:lnSpc>
                        <a:spcAft>
                          <a:spcPts val="0"/>
                        </a:spcAft>
                      </a:pPr>
                      <a:r>
                        <a:rPr lang="it-IT" sz="1100" u="sng">
                          <a:effectLst/>
                        </a:rPr>
                        <a:t>Scienze</a:t>
                      </a:r>
                      <a:endParaRPr lang="it-IT" sz="1100">
                        <a:effectLst/>
                      </a:endParaRPr>
                    </a:p>
                    <a:p>
                      <a:pPr algn="ctr">
                        <a:lnSpc>
                          <a:spcPct val="115000"/>
                        </a:lnSpc>
                        <a:spcAft>
                          <a:spcPts val="0"/>
                        </a:spcAft>
                      </a:pPr>
                      <a:r>
                        <a:rPr lang="it-IT" sz="1100">
                          <a:effectLst/>
                        </a:rPr>
                        <a:t> </a:t>
                      </a:r>
                      <a:endParaRPr lang="it-IT" sz="110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Calibri"/>
                        <a:buChar char="-"/>
                      </a:pPr>
                      <a:r>
                        <a:rPr lang="it-IT" sz="1100" dirty="0">
                          <a:effectLst/>
                        </a:rPr>
                        <a:t>L’alunno sviluppa atteggiamenti di curiosità e modi di guardare il mondo che lo stimolano a cercare spiegazioni di quello che vede succedere</a:t>
                      </a:r>
                    </a:p>
                    <a:p>
                      <a:pPr marL="342900" lvl="0" indent="-342900" algn="just">
                        <a:lnSpc>
                          <a:spcPct val="115000"/>
                        </a:lnSpc>
                        <a:spcAft>
                          <a:spcPts val="0"/>
                        </a:spcAft>
                        <a:buFont typeface="Calibri"/>
                        <a:buChar char="-"/>
                      </a:pPr>
                      <a:r>
                        <a:rPr lang="it-IT" sz="1100" dirty="0">
                          <a:effectLst/>
                        </a:rPr>
                        <a:t>Ha atteggiamenti di cura verso l’ambiente scolastico che condivide con gli altri; rispetta e apprezza il valore dell’ambiente sociale e </a:t>
                      </a:r>
                      <a:r>
                        <a:rPr lang="it-IT" sz="1100" dirty="0" smtClean="0">
                          <a:effectLst/>
                        </a:rPr>
                        <a:t>naturale</a:t>
                      </a:r>
                      <a:endParaRPr lang="it-IT" sz="1100" dirty="0">
                        <a:effectLst/>
                      </a:endParaRPr>
                    </a:p>
                  </a:txBody>
                  <a:tcPr marL="68580" marR="68580" marT="0" marB="0"/>
                </a:tc>
              </a:tr>
            </a:tbl>
          </a:graphicData>
        </a:graphic>
      </p:graphicFrame>
    </p:spTree>
    <p:extLst>
      <p:ext uri="{BB962C8B-B14F-4D97-AF65-F5344CB8AC3E}">
        <p14:creationId xmlns:p14="http://schemas.microsoft.com/office/powerpoint/2010/main" val="210078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120680"/>
          </a:xfrm>
        </p:spPr>
        <p:txBody>
          <a:bodyPr>
            <a:normAutofit fontScale="40000" lnSpcReduction="20000"/>
          </a:bodyPr>
          <a:lstStyle/>
          <a:p>
            <a:pPr marL="0" indent="0">
              <a:buNone/>
            </a:pPr>
            <a:r>
              <a:rPr lang="it-IT" b="1" dirty="0">
                <a:solidFill>
                  <a:srgbClr val="0070C0"/>
                </a:solidFill>
              </a:rPr>
              <a:t>Obiettivi disciplinari di Scienze naturali</a:t>
            </a:r>
            <a:endParaRPr lang="it-IT" dirty="0">
              <a:solidFill>
                <a:srgbClr val="0070C0"/>
              </a:solidFill>
            </a:endParaRPr>
          </a:p>
          <a:p>
            <a:pPr marL="0" lvl="0" indent="0">
              <a:buNone/>
            </a:pPr>
            <a:r>
              <a:rPr lang="it-IT" dirty="0">
                <a:solidFill>
                  <a:srgbClr val="0070C0"/>
                </a:solidFill>
              </a:rPr>
              <a:t>Incrementare la capacità di interpretazione dello svolgersi di semplici fenomeni fisici nell'acquario, fondando le proprie argomentazioni sui dati di fatto osservati</a:t>
            </a:r>
          </a:p>
          <a:p>
            <a:pPr marL="0" lvl="0" indent="0">
              <a:buNone/>
            </a:pPr>
            <a:r>
              <a:rPr lang="it-IT" dirty="0">
                <a:solidFill>
                  <a:srgbClr val="0070C0"/>
                </a:solidFill>
              </a:rPr>
              <a:t>Sviluppare le capacità di schematizzazione, modellizzazione, formalizzazione di fatti e fenomeni, ricavati da aspetti della vita degli esseri viventi nell’ ecosistema acquario</a:t>
            </a:r>
          </a:p>
          <a:p>
            <a:pPr marL="0" lvl="0" indent="0">
              <a:buNone/>
            </a:pPr>
            <a:r>
              <a:rPr lang="it-IT" dirty="0">
                <a:solidFill>
                  <a:srgbClr val="0070C0"/>
                </a:solidFill>
              </a:rPr>
              <a:t>Far cogliere le relazioni esistenti tra gli elementi biotici e abiotici dell’ecosistema marino mediterraneo </a:t>
            </a:r>
          </a:p>
          <a:p>
            <a:pPr marL="0" lvl="0" indent="0">
              <a:buNone/>
            </a:pPr>
            <a:r>
              <a:rPr lang="it-IT" dirty="0">
                <a:solidFill>
                  <a:srgbClr val="0070C0"/>
                </a:solidFill>
              </a:rPr>
              <a:t>Incrementare la percezione sensoriale per affinare la capacità di osservazione</a:t>
            </a:r>
          </a:p>
          <a:p>
            <a:pPr marL="0" indent="0">
              <a:buNone/>
            </a:pPr>
            <a:r>
              <a:rPr lang="it-IT" b="1" dirty="0">
                <a:solidFill>
                  <a:srgbClr val="0070C0"/>
                </a:solidFill>
              </a:rPr>
              <a:t> </a:t>
            </a:r>
            <a:endParaRPr lang="it-IT" dirty="0">
              <a:solidFill>
                <a:srgbClr val="0070C0"/>
              </a:solidFill>
            </a:endParaRPr>
          </a:p>
          <a:p>
            <a:pPr marL="0" indent="0">
              <a:buNone/>
            </a:pPr>
            <a:r>
              <a:rPr lang="it-IT" b="1" dirty="0">
                <a:solidFill>
                  <a:srgbClr val="0070C0"/>
                </a:solidFill>
              </a:rPr>
              <a:t>Contenuti disciplinari di Scienze naturali da approfondire nel curricolare:</a:t>
            </a:r>
            <a:endParaRPr lang="it-IT" dirty="0">
              <a:solidFill>
                <a:srgbClr val="0070C0"/>
              </a:solidFill>
            </a:endParaRPr>
          </a:p>
          <a:p>
            <a:pPr marL="0" indent="0">
              <a:buNone/>
            </a:pPr>
            <a:r>
              <a:rPr lang="it-IT" b="1" dirty="0">
                <a:solidFill>
                  <a:srgbClr val="0070C0"/>
                </a:solidFill>
              </a:rPr>
              <a:t> </a:t>
            </a:r>
            <a:r>
              <a:rPr lang="it-IT" dirty="0" smtClean="0">
                <a:solidFill>
                  <a:srgbClr val="0070C0"/>
                </a:solidFill>
              </a:rPr>
              <a:t>Gli </a:t>
            </a:r>
            <a:r>
              <a:rPr lang="it-IT" dirty="0">
                <a:solidFill>
                  <a:srgbClr val="0070C0"/>
                </a:solidFill>
              </a:rPr>
              <a:t>organismi dell'acquario e la tutela della loro salute ambientale (il nutrimento, la temperatura, l'habitat): piante acquatiche e alghe; gli animali marini</a:t>
            </a:r>
          </a:p>
          <a:p>
            <a:pPr marL="0" lvl="0" indent="0">
              <a:buNone/>
            </a:pPr>
            <a:r>
              <a:rPr lang="it-IT" dirty="0">
                <a:solidFill>
                  <a:srgbClr val="0070C0"/>
                </a:solidFill>
              </a:rPr>
              <a:t>Gli elementi abiotici dell’ecosistema acquario: acqua, terra, aria </a:t>
            </a:r>
          </a:p>
          <a:p>
            <a:pPr marL="0" lvl="0" indent="0">
              <a:buNone/>
            </a:pPr>
            <a:r>
              <a:rPr lang="it-IT" dirty="0">
                <a:solidFill>
                  <a:srgbClr val="0070C0"/>
                </a:solidFill>
              </a:rPr>
              <a:t>Le proprietà fisiche degli elementi abiotici dell'acquario e le condizioni ambientali </a:t>
            </a:r>
          </a:p>
          <a:p>
            <a:pPr marL="0" lvl="0" indent="0">
              <a:buNone/>
            </a:pPr>
            <a:r>
              <a:rPr lang="it-IT" dirty="0">
                <a:solidFill>
                  <a:srgbClr val="0070C0"/>
                </a:solidFill>
              </a:rPr>
              <a:t>L’ambiente mare come ecosistema e bioma</a:t>
            </a:r>
          </a:p>
          <a:p>
            <a:pPr marL="0" indent="0">
              <a:buNone/>
            </a:pPr>
            <a:r>
              <a:rPr lang="it-IT" b="1" dirty="0">
                <a:solidFill>
                  <a:srgbClr val="0070C0"/>
                </a:solidFill>
              </a:rPr>
              <a:t> </a:t>
            </a:r>
            <a:endParaRPr lang="it-IT" dirty="0">
              <a:solidFill>
                <a:srgbClr val="0070C0"/>
              </a:solidFill>
            </a:endParaRPr>
          </a:p>
          <a:p>
            <a:pPr marL="0" indent="0">
              <a:buNone/>
            </a:pPr>
            <a:r>
              <a:rPr lang="it-IT" b="1" dirty="0">
                <a:solidFill>
                  <a:srgbClr val="0070C0"/>
                </a:solidFill>
              </a:rPr>
              <a:t>Abilità </a:t>
            </a:r>
            <a:endParaRPr lang="it-IT" dirty="0">
              <a:solidFill>
                <a:srgbClr val="0070C0"/>
              </a:solidFill>
            </a:endParaRPr>
          </a:p>
          <a:p>
            <a:pPr marL="0" lvl="0" indent="0">
              <a:buNone/>
            </a:pPr>
            <a:r>
              <a:rPr lang="it-IT" dirty="0">
                <a:solidFill>
                  <a:srgbClr val="0070C0"/>
                </a:solidFill>
              </a:rPr>
              <a:t>Individuare somiglianze e differenze</a:t>
            </a:r>
          </a:p>
          <a:p>
            <a:pPr marL="0" lvl="0" indent="0">
              <a:buNone/>
            </a:pPr>
            <a:r>
              <a:rPr lang="it-IT" dirty="0">
                <a:solidFill>
                  <a:srgbClr val="0070C0"/>
                </a:solidFill>
              </a:rPr>
              <a:t>Classificare </a:t>
            </a:r>
          </a:p>
          <a:p>
            <a:pPr marL="0" lvl="0" indent="0">
              <a:buNone/>
            </a:pPr>
            <a:r>
              <a:rPr lang="it-IT" dirty="0">
                <a:solidFill>
                  <a:srgbClr val="0070C0"/>
                </a:solidFill>
              </a:rPr>
              <a:t>Misurare</a:t>
            </a:r>
          </a:p>
          <a:p>
            <a:pPr marL="0" lvl="0" indent="0">
              <a:buNone/>
            </a:pPr>
            <a:r>
              <a:rPr lang="it-IT" dirty="0">
                <a:solidFill>
                  <a:srgbClr val="0070C0"/>
                </a:solidFill>
              </a:rPr>
              <a:t>Raccogliere, organizzare e tabulare dati </a:t>
            </a:r>
          </a:p>
          <a:p>
            <a:pPr marL="0" indent="0">
              <a:buNone/>
            </a:pPr>
            <a:r>
              <a:rPr lang="it-IT" b="1" dirty="0">
                <a:solidFill>
                  <a:srgbClr val="0070C0"/>
                </a:solidFill>
              </a:rPr>
              <a:t> </a:t>
            </a:r>
            <a:endParaRPr lang="it-IT" dirty="0">
              <a:solidFill>
                <a:srgbClr val="0070C0"/>
              </a:solidFill>
            </a:endParaRPr>
          </a:p>
          <a:p>
            <a:pPr marL="0" indent="0">
              <a:buNone/>
            </a:pPr>
            <a:r>
              <a:rPr lang="it-IT" b="1" dirty="0">
                <a:solidFill>
                  <a:srgbClr val="0070C0"/>
                </a:solidFill>
              </a:rPr>
              <a:t>Metodologia</a:t>
            </a:r>
            <a:endParaRPr lang="it-IT" dirty="0">
              <a:solidFill>
                <a:srgbClr val="0070C0"/>
              </a:solidFill>
            </a:endParaRPr>
          </a:p>
          <a:p>
            <a:pPr marL="0" indent="0">
              <a:buNone/>
            </a:pPr>
            <a:r>
              <a:rPr lang="it-IT" b="1" dirty="0">
                <a:solidFill>
                  <a:srgbClr val="0070C0"/>
                </a:solidFill>
              </a:rPr>
              <a:t> </a:t>
            </a:r>
            <a:r>
              <a:rPr lang="it-IT" dirty="0" smtClean="0">
                <a:solidFill>
                  <a:srgbClr val="0070C0"/>
                </a:solidFill>
              </a:rPr>
              <a:t>Conversazione </a:t>
            </a:r>
            <a:r>
              <a:rPr lang="it-IT" dirty="0">
                <a:solidFill>
                  <a:srgbClr val="0070C0"/>
                </a:solidFill>
              </a:rPr>
              <a:t>clinica </a:t>
            </a:r>
          </a:p>
          <a:p>
            <a:pPr marL="0" lvl="0" indent="0">
              <a:buNone/>
            </a:pPr>
            <a:r>
              <a:rPr lang="it-IT" dirty="0">
                <a:solidFill>
                  <a:srgbClr val="0070C0"/>
                </a:solidFill>
              </a:rPr>
              <a:t>Brainstorming</a:t>
            </a:r>
          </a:p>
          <a:p>
            <a:pPr marL="0" lvl="0" indent="0">
              <a:buNone/>
            </a:pPr>
            <a:r>
              <a:rPr lang="it-IT" dirty="0" err="1">
                <a:solidFill>
                  <a:srgbClr val="0070C0"/>
                </a:solidFill>
              </a:rPr>
              <a:t>Problem</a:t>
            </a:r>
            <a:r>
              <a:rPr lang="it-IT" dirty="0">
                <a:solidFill>
                  <a:srgbClr val="0070C0"/>
                </a:solidFill>
              </a:rPr>
              <a:t> </a:t>
            </a:r>
            <a:r>
              <a:rPr lang="it-IT" dirty="0" err="1">
                <a:solidFill>
                  <a:srgbClr val="0070C0"/>
                </a:solidFill>
              </a:rPr>
              <a:t>solving</a:t>
            </a:r>
            <a:endParaRPr lang="it-IT" dirty="0">
              <a:solidFill>
                <a:srgbClr val="0070C0"/>
              </a:solidFill>
            </a:endParaRPr>
          </a:p>
          <a:p>
            <a:pPr marL="0" lvl="0" indent="0">
              <a:buNone/>
            </a:pPr>
            <a:r>
              <a:rPr lang="it-IT" dirty="0">
                <a:solidFill>
                  <a:srgbClr val="0070C0"/>
                </a:solidFill>
              </a:rPr>
              <a:t>Didattica </a:t>
            </a:r>
            <a:r>
              <a:rPr lang="it-IT" dirty="0" smtClean="0">
                <a:solidFill>
                  <a:srgbClr val="0070C0"/>
                </a:solidFill>
              </a:rPr>
              <a:t>laboratoriale</a:t>
            </a:r>
          </a:p>
          <a:p>
            <a:pPr marL="0" lvl="0" indent="0">
              <a:buNone/>
            </a:pPr>
            <a:endParaRPr lang="it-IT" dirty="0" smtClean="0">
              <a:solidFill>
                <a:srgbClr val="0070C0"/>
              </a:solidFill>
            </a:endParaRPr>
          </a:p>
          <a:p>
            <a:pPr marL="0" indent="0">
              <a:buNone/>
            </a:pPr>
            <a:r>
              <a:rPr lang="it-IT" b="1" dirty="0">
                <a:solidFill>
                  <a:srgbClr val="0070C0"/>
                </a:solidFill>
              </a:rPr>
              <a:t>COMPETENZE TRASVERSALI OGGETTO DI INDAGINE</a:t>
            </a:r>
            <a:endParaRPr lang="it-IT" dirty="0">
              <a:solidFill>
                <a:srgbClr val="0070C0"/>
              </a:solidFill>
            </a:endParaRPr>
          </a:p>
          <a:p>
            <a:pPr marL="0" indent="0">
              <a:buNone/>
            </a:pPr>
            <a:r>
              <a:rPr lang="it-IT" b="1" dirty="0">
                <a:solidFill>
                  <a:srgbClr val="0070C0"/>
                </a:solidFill>
              </a:rPr>
              <a:t>DIMENSIONE ESPLORATA: </a:t>
            </a:r>
            <a:r>
              <a:rPr lang="it-IT" i="1" dirty="0">
                <a:solidFill>
                  <a:srgbClr val="0070C0"/>
                </a:solidFill>
              </a:rPr>
              <a:t>Relazioni con gli altri</a:t>
            </a:r>
            <a:endParaRPr lang="it-IT" dirty="0">
              <a:solidFill>
                <a:srgbClr val="0070C0"/>
              </a:solidFill>
            </a:endParaRPr>
          </a:p>
          <a:p>
            <a:pPr marL="0" indent="0">
              <a:buNone/>
            </a:pPr>
            <a:r>
              <a:rPr lang="it-IT" b="1" dirty="0">
                <a:solidFill>
                  <a:srgbClr val="0070C0"/>
                </a:solidFill>
              </a:rPr>
              <a:t>CRITERI ADOPERATI: </a:t>
            </a:r>
            <a:r>
              <a:rPr lang="it-IT" i="1" dirty="0">
                <a:solidFill>
                  <a:srgbClr val="0070C0"/>
                </a:solidFill>
              </a:rPr>
              <a:t>Io collaboro e cresco insieme</a:t>
            </a:r>
            <a:endParaRPr lang="it-IT" dirty="0">
              <a:solidFill>
                <a:srgbClr val="0070C0"/>
              </a:solidFill>
            </a:endParaRPr>
          </a:p>
          <a:p>
            <a:pPr marL="0" indent="0">
              <a:buNone/>
            </a:pPr>
            <a:r>
              <a:rPr lang="it-IT" b="1" dirty="0">
                <a:solidFill>
                  <a:srgbClr val="0070C0"/>
                </a:solidFill>
              </a:rPr>
              <a:t>COMPETENZA VALUTATA: </a:t>
            </a:r>
            <a:r>
              <a:rPr lang="it-IT" i="1" dirty="0">
                <a:solidFill>
                  <a:srgbClr val="0070C0"/>
                </a:solidFill>
              </a:rPr>
              <a:t>Comunicare, Collaborare e partecipare, Agire in modo autonomo</a:t>
            </a:r>
            <a:r>
              <a:rPr lang="it-IT" b="1" i="1" dirty="0">
                <a:solidFill>
                  <a:srgbClr val="0070C0"/>
                </a:solidFill>
              </a:rPr>
              <a:t> </a:t>
            </a:r>
            <a:r>
              <a:rPr lang="it-IT" i="1" dirty="0">
                <a:solidFill>
                  <a:srgbClr val="0070C0"/>
                </a:solidFill>
              </a:rPr>
              <a:t>e responsabile</a:t>
            </a:r>
            <a:endParaRPr lang="it-IT" dirty="0">
              <a:solidFill>
                <a:srgbClr val="0070C0"/>
              </a:solidFill>
            </a:endParaRPr>
          </a:p>
          <a:p>
            <a:pPr marL="0" indent="0">
              <a:buNone/>
            </a:pPr>
            <a:endParaRPr lang="it-IT" dirty="0"/>
          </a:p>
          <a:p>
            <a:pPr marL="0" indent="0">
              <a:buNone/>
            </a:pPr>
            <a:endParaRPr lang="it-IT" dirty="0"/>
          </a:p>
        </p:txBody>
      </p:sp>
    </p:spTree>
    <p:extLst>
      <p:ext uri="{BB962C8B-B14F-4D97-AF65-F5344CB8AC3E}">
        <p14:creationId xmlns:p14="http://schemas.microsoft.com/office/powerpoint/2010/main" val="184353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G:\backup_2015\immagini\foto F3\Foto F3 scelte\e per ben cominciare 4b\Acquario\5 rilascio degli animali a mare\5_Giù in acqua un gasteropod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1" y="908720"/>
            <a:ext cx="3240360" cy="2138169"/>
          </a:xfrm>
          <a:prstGeom prst="rect">
            <a:avLst/>
          </a:prstGeom>
          <a:noFill/>
          <a:ln>
            <a:noFill/>
          </a:ln>
        </p:spPr>
      </p:pic>
      <p:pic>
        <p:nvPicPr>
          <p:cNvPr id="5" name="Immagine 4" descr="G:\backup_2015\immagini\foto F3\Foto F3 scelte\e per ben cominciare 4b\Acquario\5 rilascio degli animali a mare\19_Beppe ha preso un pesciolinodi nome Luc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03515">
            <a:off x="645802" y="1651789"/>
            <a:ext cx="2462354" cy="3270326"/>
          </a:xfrm>
          <a:prstGeom prst="rect">
            <a:avLst/>
          </a:prstGeom>
          <a:noFill/>
          <a:ln>
            <a:noFill/>
          </a:ln>
        </p:spPr>
      </p:pic>
      <p:pic>
        <p:nvPicPr>
          <p:cNvPr id="6" name="Immagine 5" descr="G:\backup_2015\immagini\foto F3\Foto F3 scelte\e per ben cominciare 4b\Acquario\5 rilascio degli animali a mare\21_Beppe con i pesciolini, PARDON con i bambin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22786">
            <a:off x="5696982" y="1623290"/>
            <a:ext cx="2986405" cy="3505200"/>
          </a:xfrm>
          <a:prstGeom prst="rect">
            <a:avLst/>
          </a:prstGeom>
          <a:noFill/>
          <a:ln>
            <a:noFill/>
          </a:ln>
        </p:spPr>
      </p:pic>
      <p:pic>
        <p:nvPicPr>
          <p:cNvPr id="7" name="Immagine 6" descr="G:\backup_2015\immagini\foto F3\Foto F3 scelte\e per ben cominciare 4b\Acquario\5 rilascio degli animali a mare\24_Grazie all'Areonautica per la magnifica giornat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1" y="3501008"/>
            <a:ext cx="3168352" cy="2125731"/>
          </a:xfrm>
          <a:prstGeom prst="rect">
            <a:avLst/>
          </a:prstGeom>
          <a:noFill/>
          <a:ln>
            <a:noFill/>
          </a:ln>
        </p:spPr>
      </p:pic>
      <p:sp>
        <p:nvSpPr>
          <p:cNvPr id="8" name="Rettangolo 7"/>
          <p:cNvSpPr/>
          <p:nvPr/>
        </p:nvSpPr>
        <p:spPr>
          <a:xfrm>
            <a:off x="2771801" y="5733256"/>
            <a:ext cx="3168352" cy="646331"/>
          </a:xfrm>
          <a:prstGeom prst="rect">
            <a:avLst/>
          </a:prstGeom>
        </p:spPr>
        <p:txBody>
          <a:bodyPr wrap="square">
            <a:spAutoFit/>
          </a:bodyPr>
          <a:lstStyle/>
          <a:p>
            <a:pPr algn="ctr"/>
            <a:r>
              <a:rPr lang="it-IT" i="1" dirty="0">
                <a:solidFill>
                  <a:srgbClr val="0070C0"/>
                </a:solidFill>
              </a:rPr>
              <a:t>Il rilascio degli </a:t>
            </a:r>
            <a:r>
              <a:rPr lang="it-IT" i="1" dirty="0" smtClean="0">
                <a:solidFill>
                  <a:srgbClr val="0070C0"/>
                </a:solidFill>
              </a:rPr>
              <a:t>animali in mare </a:t>
            </a:r>
          </a:p>
          <a:p>
            <a:pPr algn="ctr"/>
            <a:r>
              <a:rPr lang="it-IT" i="1" dirty="0" smtClean="0">
                <a:solidFill>
                  <a:srgbClr val="0070C0"/>
                </a:solidFill>
              </a:rPr>
              <a:t>per la pausa estiva</a:t>
            </a:r>
            <a:endParaRPr lang="it-IT" dirty="0">
              <a:solidFill>
                <a:srgbClr val="0070C0"/>
              </a:solidFill>
            </a:endParaRPr>
          </a:p>
        </p:txBody>
      </p:sp>
    </p:spTree>
    <p:extLst>
      <p:ext uri="{BB962C8B-B14F-4D97-AF65-F5344CB8AC3E}">
        <p14:creationId xmlns:p14="http://schemas.microsoft.com/office/powerpoint/2010/main" val="356525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normAutofit fontScale="47500" lnSpcReduction="20000"/>
          </a:bodyPr>
          <a:lstStyle/>
          <a:p>
            <a:pPr marL="0" indent="0">
              <a:buNone/>
            </a:pPr>
            <a:r>
              <a:rPr lang="it-IT" sz="3800" b="1" i="1" dirty="0">
                <a:solidFill>
                  <a:srgbClr val="0070C0"/>
                </a:solidFill>
              </a:rPr>
              <a:t>Premessa </a:t>
            </a:r>
            <a:endParaRPr lang="it-IT" sz="3800" b="1" i="1" dirty="0" smtClean="0">
              <a:solidFill>
                <a:srgbClr val="0070C0"/>
              </a:solidFill>
            </a:endParaRPr>
          </a:p>
          <a:p>
            <a:pPr marL="0" indent="0">
              <a:buNone/>
            </a:pPr>
            <a:endParaRPr lang="it-IT" dirty="0" smtClean="0">
              <a:solidFill>
                <a:srgbClr val="0070C0"/>
              </a:solidFill>
            </a:endParaRPr>
          </a:p>
          <a:p>
            <a:pPr marL="0" indent="0" algn="just">
              <a:buNone/>
            </a:pPr>
            <a:r>
              <a:rPr lang="it-IT" dirty="0" smtClean="0">
                <a:solidFill>
                  <a:srgbClr val="0070C0"/>
                </a:solidFill>
              </a:rPr>
              <a:t>Il Gruppo di direzione e coordinamento, in fase progettuale, ha messo in evidenza due aspetti fondamentali, ritenuti irrinunciabili:</a:t>
            </a:r>
          </a:p>
          <a:p>
            <a:pPr marL="514350" indent="-514350" algn="just">
              <a:buFont typeface="+mj-lt"/>
              <a:buAutoNum type="arabicPeriod"/>
            </a:pPr>
            <a:r>
              <a:rPr lang="it-IT" dirty="0" smtClean="0">
                <a:solidFill>
                  <a:srgbClr val="0070C0"/>
                </a:solidFill>
              </a:rPr>
              <a:t>l’importanza della costituzione di gruppi di intervento eterogenei;</a:t>
            </a:r>
          </a:p>
          <a:p>
            <a:pPr marL="514350" indent="-514350" algn="just">
              <a:buFont typeface="+mj-lt"/>
              <a:buAutoNum type="arabicPeriod"/>
            </a:pPr>
            <a:r>
              <a:rPr lang="it-IT" dirty="0">
                <a:solidFill>
                  <a:srgbClr val="0070C0"/>
                </a:solidFill>
              </a:rPr>
              <a:t>l</a:t>
            </a:r>
            <a:r>
              <a:rPr lang="it-IT" dirty="0" smtClean="0">
                <a:solidFill>
                  <a:srgbClr val="0070C0"/>
                </a:solidFill>
              </a:rPr>
              <a:t>’importanza di integrazione nel curricolo delle attività svolte nel progetto F3.</a:t>
            </a:r>
          </a:p>
          <a:p>
            <a:pPr marL="0" indent="0" algn="just">
              <a:buNone/>
            </a:pPr>
            <a:endParaRPr lang="it-IT" dirty="0" smtClean="0">
              <a:solidFill>
                <a:srgbClr val="0070C0"/>
              </a:solidFill>
            </a:endParaRPr>
          </a:p>
          <a:p>
            <a:pPr marL="0" indent="0" algn="just">
              <a:buNone/>
            </a:pPr>
            <a:r>
              <a:rPr lang="it-IT" dirty="0" smtClean="0">
                <a:solidFill>
                  <a:srgbClr val="0070C0"/>
                </a:solidFill>
              </a:rPr>
              <a:t>Si riporta uno stralcio del progetto in cui vengono motivate tali necessità:</a:t>
            </a:r>
          </a:p>
          <a:p>
            <a:pPr marL="0" indent="0" algn="just">
              <a:buNone/>
            </a:pPr>
            <a:r>
              <a:rPr lang="it-IT" sz="2500" dirty="0">
                <a:solidFill>
                  <a:srgbClr val="0070C0"/>
                </a:solidFill>
              </a:rPr>
              <a:t>«</a:t>
            </a:r>
            <a:r>
              <a:rPr lang="it-IT" sz="2500" i="1" dirty="0">
                <a:solidFill>
                  <a:srgbClr val="0070C0"/>
                </a:solidFill>
              </a:rPr>
              <a:t>Si </a:t>
            </a:r>
            <a:r>
              <a:rPr lang="it-IT" sz="2500" i="1" dirty="0" smtClean="0">
                <a:solidFill>
                  <a:srgbClr val="0070C0"/>
                </a:solidFill>
              </a:rPr>
              <a:t>ritiene </a:t>
            </a:r>
            <a:r>
              <a:rPr lang="it-IT" sz="2500" i="1" dirty="0">
                <a:solidFill>
                  <a:srgbClr val="0070C0"/>
                </a:solidFill>
              </a:rPr>
              <a:t>che la progettualità debba muoversi prevalentemente in ambito curriculare, in un saldo ancoraggio con la scuola ed il gruppo classe di appartenenza. </a:t>
            </a:r>
          </a:p>
          <a:p>
            <a:pPr marL="0" indent="0" algn="just">
              <a:buNone/>
            </a:pPr>
            <a:r>
              <a:rPr lang="it-IT" sz="2500" i="1" dirty="0">
                <a:solidFill>
                  <a:srgbClr val="0070C0"/>
                </a:solidFill>
              </a:rPr>
              <a:t>Lo sforzo da compiere, infatti, è quello di non considerare gli interventi per la prevenzione ed il contenimento del fenomeno della dispersione come spazi 'altri'.</a:t>
            </a:r>
          </a:p>
          <a:p>
            <a:pPr marL="0" indent="0" algn="just">
              <a:buNone/>
            </a:pPr>
            <a:r>
              <a:rPr lang="it-IT" sz="2500" i="1" dirty="0">
                <a:solidFill>
                  <a:srgbClr val="0070C0"/>
                </a:solidFill>
              </a:rPr>
              <a:t>Occorre, invece, integrare e radicare nel curricolo tutte le possibili strategie  metodologiche e didattiche, che consentano una reale personalizzazione dei percorsi di apprendimento, per riuscire a dare risposte efficaci ai diversi bisogni formativi.</a:t>
            </a:r>
          </a:p>
          <a:p>
            <a:pPr marL="0" indent="0" algn="just">
              <a:buNone/>
            </a:pPr>
            <a:r>
              <a:rPr lang="it-IT" sz="2500" i="1" dirty="0" smtClean="0">
                <a:solidFill>
                  <a:srgbClr val="0070C0"/>
                </a:solidFill>
              </a:rPr>
              <a:t>Affinché </a:t>
            </a:r>
            <a:r>
              <a:rPr lang="it-IT" sz="2500" i="1" dirty="0">
                <a:solidFill>
                  <a:srgbClr val="0070C0"/>
                </a:solidFill>
              </a:rPr>
              <a:t>vi sia una reale integrazione dei ragazzi più 'deboli' è necessario che le esperienze di successo siano vissute all'interno della classe, insieme ai propri compagni e docenti, nel contesto curricolare.</a:t>
            </a:r>
          </a:p>
          <a:p>
            <a:pPr marL="0" indent="0" algn="just">
              <a:buNone/>
            </a:pPr>
            <a:r>
              <a:rPr lang="it-IT" sz="2500" i="1" dirty="0">
                <a:solidFill>
                  <a:srgbClr val="0070C0"/>
                </a:solidFill>
              </a:rPr>
              <a:t>Le azioni extracurricolari potranno avere un ruolo di rinforzo e supporto ad una strategia mirata che va agita all'interno della classe, perché il fine è quello di un reintegro positivo dei ragazzi a rischio e non già quello di costituire gruppi separati a forte denotazione problematica</a:t>
            </a:r>
            <a:r>
              <a:rPr lang="it-IT" sz="2500" dirty="0" smtClean="0">
                <a:solidFill>
                  <a:srgbClr val="0070C0"/>
                </a:solidFill>
              </a:rPr>
              <a:t>.»</a:t>
            </a:r>
          </a:p>
          <a:p>
            <a:pPr marL="0" indent="0" algn="just">
              <a:buNone/>
            </a:pPr>
            <a:endParaRPr lang="it-IT" dirty="0" smtClean="0">
              <a:solidFill>
                <a:srgbClr val="0070C0"/>
              </a:solidFill>
            </a:endParaRPr>
          </a:p>
          <a:p>
            <a:pPr marL="0" indent="0" algn="just">
              <a:buNone/>
            </a:pPr>
            <a:r>
              <a:rPr lang="it-IT" dirty="0" smtClean="0">
                <a:solidFill>
                  <a:srgbClr val="0070C0"/>
                </a:solidFill>
              </a:rPr>
              <a:t>Con la rimodulazione e la costituzione «forzata» di gruppi omogenei, sono venuti meno questi due principi ritenuti fondamentali.</a:t>
            </a:r>
          </a:p>
          <a:p>
            <a:pPr marL="0" indent="0" algn="just">
              <a:buNone/>
            </a:pPr>
            <a:endParaRPr lang="it-IT" dirty="0" smtClean="0">
              <a:solidFill>
                <a:srgbClr val="0070C0"/>
              </a:solidFill>
            </a:endParaRPr>
          </a:p>
          <a:p>
            <a:pPr marL="0" indent="0" algn="just">
              <a:buNone/>
            </a:pPr>
            <a:r>
              <a:rPr lang="it-IT" dirty="0" smtClean="0">
                <a:solidFill>
                  <a:srgbClr val="0070C0"/>
                </a:solidFill>
              </a:rPr>
              <a:t>Il GDC, ha perciò studiato forme volte al superamento dei limiti indotti dalla rimodulazione.</a:t>
            </a:r>
          </a:p>
          <a:p>
            <a:pPr marL="0" indent="0" algn="just">
              <a:buNone/>
            </a:pPr>
            <a:r>
              <a:rPr lang="it-IT" dirty="0" smtClean="0">
                <a:solidFill>
                  <a:srgbClr val="0070C0"/>
                </a:solidFill>
              </a:rPr>
              <a:t>Il più efficace si è rivelato quello della costituzione di gruppi di lavoro a classi aperte.</a:t>
            </a:r>
          </a:p>
          <a:p>
            <a:pPr marL="0" indent="0" algn="just">
              <a:buNone/>
            </a:pPr>
            <a:r>
              <a:rPr lang="it-IT" dirty="0" smtClean="0">
                <a:solidFill>
                  <a:srgbClr val="0070C0"/>
                </a:solidFill>
              </a:rPr>
              <a:t>Illustreremo, di seguito, il modello attuato.</a:t>
            </a:r>
            <a:endParaRPr lang="it-IT" dirty="0">
              <a:solidFill>
                <a:srgbClr val="0070C0"/>
              </a:solidFill>
            </a:endParaRPr>
          </a:p>
        </p:txBody>
      </p:sp>
    </p:spTree>
    <p:extLst>
      <p:ext uri="{BB962C8B-B14F-4D97-AF65-F5344CB8AC3E}">
        <p14:creationId xmlns:p14="http://schemas.microsoft.com/office/powerpoint/2010/main" val="1835624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just"/>
            <a:r>
              <a:rPr lang="it-IT" sz="1800" b="1" i="1" dirty="0" smtClean="0">
                <a:solidFill>
                  <a:srgbClr val="0070C0"/>
                </a:solidFill>
              </a:rPr>
              <a:t>Genesi dei gruppi di lavoro</a:t>
            </a:r>
            <a:r>
              <a:rPr lang="it-IT" sz="1800" i="1" dirty="0" smtClean="0">
                <a:solidFill>
                  <a:srgbClr val="0070C0"/>
                </a:solidFill>
              </a:rPr>
              <a:t>: </a:t>
            </a:r>
            <a:r>
              <a:rPr lang="it-IT" sz="1800" dirty="0" smtClean="0">
                <a:solidFill>
                  <a:srgbClr val="0070C0"/>
                </a:solidFill>
              </a:rPr>
              <a:t>I consigli si interclasse, dopo aver individuato gli alunni del gruppo F3 (che costituiscono il nucleo del progetto), suddividono gli altri alunni, provenienti dalle due classi parallele, in gruppi di accompagnamento (</a:t>
            </a:r>
            <a:r>
              <a:rPr lang="it-IT" sz="1800" dirty="0" err="1" smtClean="0">
                <a:solidFill>
                  <a:srgbClr val="0070C0"/>
                </a:solidFill>
              </a:rPr>
              <a:t>Ga</a:t>
            </a:r>
            <a:r>
              <a:rPr lang="it-IT" sz="1800" dirty="0" smtClean="0">
                <a:solidFill>
                  <a:srgbClr val="0070C0"/>
                </a:solidFill>
              </a:rPr>
              <a:t>), in modo che in ciascun </a:t>
            </a:r>
            <a:r>
              <a:rPr lang="it-IT" sz="1800" dirty="0" err="1" smtClean="0">
                <a:solidFill>
                  <a:srgbClr val="0070C0"/>
                </a:solidFill>
              </a:rPr>
              <a:t>Ga</a:t>
            </a:r>
            <a:r>
              <a:rPr lang="it-IT" sz="1800" dirty="0" smtClean="0">
                <a:solidFill>
                  <a:srgbClr val="0070C0"/>
                </a:solidFill>
              </a:rPr>
              <a:t> ci siano compagni di classe dei bambini del Nucleo F3.</a:t>
            </a:r>
            <a:endParaRPr lang="it-IT" sz="1800" dirty="0">
              <a:solidFill>
                <a:srgbClr val="0070C0"/>
              </a:solidFill>
            </a:endParaRPr>
          </a:p>
        </p:txBody>
      </p:sp>
      <p:sp>
        <p:nvSpPr>
          <p:cNvPr id="4" name="Oval 2"/>
          <p:cNvSpPr>
            <a:spLocks noChangeArrowheads="1"/>
          </p:cNvSpPr>
          <p:nvPr/>
        </p:nvSpPr>
        <p:spPr bwMode="auto">
          <a:xfrm>
            <a:off x="827584" y="1711956"/>
            <a:ext cx="3476625" cy="1673225"/>
          </a:xfrm>
          <a:prstGeom prst="ellipse">
            <a:avLst/>
          </a:prstGeom>
          <a:noFill/>
          <a:ln w="31750">
            <a:solidFill>
              <a:srgbClr val="F79646"/>
            </a:solidFill>
            <a:round/>
            <a:headEnd/>
            <a:tailEnd/>
          </a:ln>
          <a:effectLst/>
        </p:spPr>
        <p:txBody>
          <a:bodyPr vert="horz" wrap="square" lIns="91440" tIns="45720" rIns="91440" bIns="45720" numCol="1" anchor="t" anchorCtr="0" compatLnSpc="1">
            <a:prstTxWarp prst="textNoShape">
              <a:avLst/>
            </a:prstTxWarp>
          </a:bodyPr>
          <a:lstStyle/>
          <a:p>
            <a:endParaRPr lang="it-IT"/>
          </a:p>
        </p:txBody>
      </p:sp>
      <p:sp>
        <p:nvSpPr>
          <p:cNvPr id="5" name="Oval 3"/>
          <p:cNvSpPr>
            <a:spLocks noChangeArrowheads="1"/>
          </p:cNvSpPr>
          <p:nvPr/>
        </p:nvSpPr>
        <p:spPr bwMode="auto">
          <a:xfrm>
            <a:off x="4716016" y="1711955"/>
            <a:ext cx="3476625" cy="1673225"/>
          </a:xfrm>
          <a:prstGeom prst="ellipse">
            <a:avLst/>
          </a:prstGeom>
          <a:no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it-IT"/>
          </a:p>
        </p:txBody>
      </p:sp>
      <p:sp>
        <p:nvSpPr>
          <p:cNvPr id="7" name="Rettangolo 6"/>
          <p:cNvSpPr/>
          <p:nvPr/>
        </p:nvSpPr>
        <p:spPr>
          <a:xfrm>
            <a:off x="1403648" y="2179235"/>
            <a:ext cx="324128" cy="369332"/>
          </a:xfrm>
          <a:prstGeom prst="rect">
            <a:avLst/>
          </a:prstGeom>
        </p:spPr>
        <p:txBody>
          <a:bodyPr wrap="none">
            <a:spAutoFit/>
          </a:bodyPr>
          <a:lstStyle/>
          <a:p>
            <a:r>
              <a:rPr lang="it-IT" b="1" dirty="0">
                <a:solidFill>
                  <a:srgbClr val="E36C0A"/>
                </a:solidFill>
                <a:ea typeface="Calibri"/>
                <a:cs typeface="Times New Roman"/>
              </a:rPr>
              <a:t>A</a:t>
            </a:r>
            <a:endParaRPr lang="it-IT" dirty="0"/>
          </a:p>
        </p:txBody>
      </p:sp>
      <p:sp>
        <p:nvSpPr>
          <p:cNvPr id="8" name="Rettangolo 7"/>
          <p:cNvSpPr/>
          <p:nvPr/>
        </p:nvSpPr>
        <p:spPr>
          <a:xfrm>
            <a:off x="2408641" y="1916832"/>
            <a:ext cx="314510" cy="369332"/>
          </a:xfrm>
          <a:prstGeom prst="rect">
            <a:avLst/>
          </a:prstGeom>
        </p:spPr>
        <p:txBody>
          <a:bodyPr wrap="none">
            <a:spAutoFit/>
          </a:bodyPr>
          <a:lstStyle/>
          <a:p>
            <a:r>
              <a:rPr lang="it-IT" altLang="it-IT" b="1" dirty="0">
                <a:solidFill>
                  <a:srgbClr val="E36C0A"/>
                </a:solidFill>
                <a:latin typeface="Calibri" pitchFamily="34" charset="0"/>
                <a:cs typeface="Arial" pitchFamily="34" charset="0"/>
              </a:rPr>
              <a:t>B</a:t>
            </a:r>
            <a:endParaRPr lang="it-IT" dirty="0"/>
          </a:p>
        </p:txBody>
      </p:sp>
      <p:sp>
        <p:nvSpPr>
          <p:cNvPr id="9" name="Rettangolo 8"/>
          <p:cNvSpPr/>
          <p:nvPr/>
        </p:nvSpPr>
        <p:spPr>
          <a:xfrm>
            <a:off x="2041856" y="2348880"/>
            <a:ext cx="306494" cy="369332"/>
          </a:xfrm>
          <a:prstGeom prst="rect">
            <a:avLst/>
          </a:prstGeom>
        </p:spPr>
        <p:txBody>
          <a:bodyPr wrap="none">
            <a:spAutoFit/>
          </a:bodyPr>
          <a:lstStyle/>
          <a:p>
            <a:r>
              <a:rPr lang="it-IT" altLang="it-IT" b="1" dirty="0">
                <a:solidFill>
                  <a:srgbClr val="E36C0A"/>
                </a:solidFill>
                <a:latin typeface="Calibri" pitchFamily="34" charset="0"/>
                <a:cs typeface="Arial" pitchFamily="34" charset="0"/>
              </a:rPr>
              <a:t>C</a:t>
            </a:r>
            <a:endParaRPr lang="it-IT" dirty="0"/>
          </a:p>
        </p:txBody>
      </p:sp>
      <p:sp>
        <p:nvSpPr>
          <p:cNvPr id="10" name="Rettangolo 9"/>
          <p:cNvSpPr/>
          <p:nvPr/>
        </p:nvSpPr>
        <p:spPr>
          <a:xfrm>
            <a:off x="3491880" y="2492896"/>
            <a:ext cx="330540" cy="369332"/>
          </a:xfrm>
          <a:prstGeom prst="rect">
            <a:avLst/>
          </a:prstGeom>
        </p:spPr>
        <p:txBody>
          <a:bodyPr wrap="none">
            <a:spAutoFit/>
          </a:bodyPr>
          <a:lstStyle/>
          <a:p>
            <a:r>
              <a:rPr lang="it-IT" altLang="it-IT" b="1" dirty="0">
                <a:solidFill>
                  <a:srgbClr val="E36C0A"/>
                </a:solidFill>
                <a:latin typeface="Calibri" pitchFamily="34" charset="0"/>
                <a:cs typeface="Arial" pitchFamily="34" charset="0"/>
              </a:rPr>
              <a:t>D</a:t>
            </a:r>
            <a:endParaRPr lang="it-IT" dirty="0"/>
          </a:p>
        </p:txBody>
      </p:sp>
      <p:sp>
        <p:nvSpPr>
          <p:cNvPr id="11" name="Rettangolo 10"/>
          <p:cNvSpPr/>
          <p:nvPr/>
        </p:nvSpPr>
        <p:spPr>
          <a:xfrm>
            <a:off x="2987824" y="2763850"/>
            <a:ext cx="296876" cy="369332"/>
          </a:xfrm>
          <a:prstGeom prst="rect">
            <a:avLst/>
          </a:prstGeom>
        </p:spPr>
        <p:txBody>
          <a:bodyPr wrap="none">
            <a:spAutoFit/>
          </a:bodyPr>
          <a:lstStyle/>
          <a:p>
            <a:r>
              <a:rPr lang="it-IT" altLang="it-IT" b="1" dirty="0">
                <a:solidFill>
                  <a:srgbClr val="E36C0A"/>
                </a:solidFill>
                <a:latin typeface="Calibri" pitchFamily="34" charset="0"/>
                <a:cs typeface="Arial" pitchFamily="34" charset="0"/>
              </a:rPr>
              <a:t>E</a:t>
            </a:r>
            <a:endParaRPr lang="it-IT" dirty="0"/>
          </a:p>
        </p:txBody>
      </p:sp>
      <p:sp>
        <p:nvSpPr>
          <p:cNvPr id="12" name="Rettangolo 11"/>
          <p:cNvSpPr/>
          <p:nvPr/>
        </p:nvSpPr>
        <p:spPr>
          <a:xfrm>
            <a:off x="3059832" y="2123564"/>
            <a:ext cx="290464" cy="369332"/>
          </a:xfrm>
          <a:prstGeom prst="rect">
            <a:avLst/>
          </a:prstGeom>
        </p:spPr>
        <p:txBody>
          <a:bodyPr wrap="none">
            <a:spAutoFit/>
          </a:bodyPr>
          <a:lstStyle/>
          <a:p>
            <a:r>
              <a:rPr lang="it-IT" altLang="it-IT" b="1" dirty="0">
                <a:solidFill>
                  <a:srgbClr val="E36C0A"/>
                </a:solidFill>
                <a:latin typeface="Calibri" pitchFamily="34" charset="0"/>
                <a:cs typeface="Arial" pitchFamily="34" charset="0"/>
              </a:rPr>
              <a:t>F</a:t>
            </a:r>
            <a:endParaRPr lang="it-IT" dirty="0"/>
          </a:p>
        </p:txBody>
      </p:sp>
      <p:sp>
        <p:nvSpPr>
          <p:cNvPr id="13" name="Rettangolo 12"/>
          <p:cNvSpPr/>
          <p:nvPr/>
        </p:nvSpPr>
        <p:spPr>
          <a:xfrm>
            <a:off x="2591542" y="2561429"/>
            <a:ext cx="332142" cy="369332"/>
          </a:xfrm>
          <a:prstGeom prst="rect">
            <a:avLst/>
          </a:prstGeom>
        </p:spPr>
        <p:txBody>
          <a:bodyPr wrap="none">
            <a:spAutoFit/>
          </a:bodyPr>
          <a:lstStyle/>
          <a:p>
            <a:r>
              <a:rPr lang="it-IT" altLang="it-IT" b="1" dirty="0">
                <a:solidFill>
                  <a:srgbClr val="E36C0A"/>
                </a:solidFill>
                <a:latin typeface="Calibri" pitchFamily="34" charset="0"/>
                <a:cs typeface="Arial" pitchFamily="34" charset="0"/>
              </a:rPr>
              <a:t>G</a:t>
            </a:r>
            <a:endParaRPr lang="it-IT" dirty="0"/>
          </a:p>
        </p:txBody>
      </p:sp>
      <p:sp>
        <p:nvSpPr>
          <p:cNvPr id="14" name="Rettangolo 13"/>
          <p:cNvSpPr/>
          <p:nvPr/>
        </p:nvSpPr>
        <p:spPr>
          <a:xfrm>
            <a:off x="1573603" y="2733233"/>
            <a:ext cx="330540" cy="369332"/>
          </a:xfrm>
          <a:prstGeom prst="rect">
            <a:avLst/>
          </a:prstGeom>
        </p:spPr>
        <p:txBody>
          <a:bodyPr wrap="none">
            <a:spAutoFit/>
          </a:bodyPr>
          <a:lstStyle/>
          <a:p>
            <a:r>
              <a:rPr lang="it-IT" altLang="it-IT" b="1" dirty="0">
                <a:solidFill>
                  <a:srgbClr val="E36C0A"/>
                </a:solidFill>
                <a:latin typeface="Calibri" pitchFamily="34" charset="0"/>
                <a:cs typeface="Arial" pitchFamily="34" charset="0"/>
              </a:rPr>
              <a:t>H</a:t>
            </a:r>
            <a:endParaRPr lang="it-IT" dirty="0"/>
          </a:p>
        </p:txBody>
      </p:sp>
      <p:sp>
        <p:nvSpPr>
          <p:cNvPr id="17" name="Rettangolo 16"/>
          <p:cNvSpPr/>
          <p:nvPr/>
        </p:nvSpPr>
        <p:spPr>
          <a:xfrm>
            <a:off x="5148064" y="2156587"/>
            <a:ext cx="386644" cy="369332"/>
          </a:xfrm>
          <a:prstGeom prst="rect">
            <a:avLst/>
          </a:prstGeom>
        </p:spPr>
        <p:txBody>
          <a:bodyPr wrap="none">
            <a:spAutoFit/>
          </a:bodyPr>
          <a:lstStyle/>
          <a:p>
            <a:r>
              <a:rPr lang="it-IT" altLang="it-IT" b="1" dirty="0">
                <a:solidFill>
                  <a:srgbClr val="76923C"/>
                </a:solidFill>
                <a:latin typeface="Calibri" pitchFamily="34" charset="0"/>
                <a:cs typeface="Arial" pitchFamily="34" charset="0"/>
              </a:rPr>
              <a:t>M</a:t>
            </a:r>
            <a:endParaRPr lang="it-IT" dirty="0"/>
          </a:p>
        </p:txBody>
      </p:sp>
      <p:sp>
        <p:nvSpPr>
          <p:cNvPr id="18" name="Rettangolo 17"/>
          <p:cNvSpPr/>
          <p:nvPr/>
        </p:nvSpPr>
        <p:spPr>
          <a:xfrm>
            <a:off x="5839658" y="2002538"/>
            <a:ext cx="336952" cy="369332"/>
          </a:xfrm>
          <a:prstGeom prst="rect">
            <a:avLst/>
          </a:prstGeom>
        </p:spPr>
        <p:txBody>
          <a:bodyPr wrap="none">
            <a:spAutoFit/>
          </a:bodyPr>
          <a:lstStyle/>
          <a:p>
            <a:r>
              <a:rPr lang="it-IT" altLang="it-IT" b="1" dirty="0">
                <a:solidFill>
                  <a:srgbClr val="76923C"/>
                </a:solidFill>
                <a:latin typeface="Calibri" pitchFamily="34" charset="0"/>
                <a:cs typeface="Arial" pitchFamily="34" charset="0"/>
              </a:rPr>
              <a:t>N</a:t>
            </a:r>
            <a:endParaRPr lang="it-IT" dirty="0"/>
          </a:p>
        </p:txBody>
      </p:sp>
      <p:sp>
        <p:nvSpPr>
          <p:cNvPr id="19" name="Rettangolo 18"/>
          <p:cNvSpPr/>
          <p:nvPr/>
        </p:nvSpPr>
        <p:spPr>
          <a:xfrm>
            <a:off x="6896138" y="2195572"/>
            <a:ext cx="340158" cy="369332"/>
          </a:xfrm>
          <a:prstGeom prst="rect">
            <a:avLst/>
          </a:prstGeom>
        </p:spPr>
        <p:txBody>
          <a:bodyPr wrap="none">
            <a:spAutoFit/>
          </a:bodyPr>
          <a:lstStyle/>
          <a:p>
            <a:r>
              <a:rPr lang="it-IT" altLang="it-IT" b="1" dirty="0">
                <a:solidFill>
                  <a:srgbClr val="76923C"/>
                </a:solidFill>
                <a:latin typeface="Calibri" pitchFamily="34" charset="0"/>
                <a:cs typeface="Arial" pitchFamily="34" charset="0"/>
              </a:rPr>
              <a:t>O</a:t>
            </a:r>
            <a:endParaRPr lang="it-IT" dirty="0"/>
          </a:p>
        </p:txBody>
      </p:sp>
      <p:sp>
        <p:nvSpPr>
          <p:cNvPr id="20" name="Rettangolo 19"/>
          <p:cNvSpPr/>
          <p:nvPr/>
        </p:nvSpPr>
        <p:spPr>
          <a:xfrm>
            <a:off x="7347198" y="2394518"/>
            <a:ext cx="308098" cy="369332"/>
          </a:xfrm>
          <a:prstGeom prst="rect">
            <a:avLst/>
          </a:prstGeom>
        </p:spPr>
        <p:txBody>
          <a:bodyPr wrap="none">
            <a:spAutoFit/>
          </a:bodyPr>
          <a:lstStyle/>
          <a:p>
            <a:r>
              <a:rPr lang="it-IT" altLang="it-IT" b="1" dirty="0">
                <a:solidFill>
                  <a:srgbClr val="76923C"/>
                </a:solidFill>
                <a:latin typeface="Calibri" pitchFamily="34" charset="0"/>
                <a:cs typeface="Arial" pitchFamily="34" charset="0"/>
              </a:rPr>
              <a:t>P</a:t>
            </a:r>
            <a:endParaRPr lang="it-IT" dirty="0"/>
          </a:p>
        </p:txBody>
      </p:sp>
      <p:sp>
        <p:nvSpPr>
          <p:cNvPr id="21" name="Rettangolo 20"/>
          <p:cNvSpPr/>
          <p:nvPr/>
        </p:nvSpPr>
        <p:spPr>
          <a:xfrm>
            <a:off x="5572192" y="2728340"/>
            <a:ext cx="343364" cy="369332"/>
          </a:xfrm>
          <a:prstGeom prst="rect">
            <a:avLst/>
          </a:prstGeom>
        </p:spPr>
        <p:txBody>
          <a:bodyPr wrap="none">
            <a:spAutoFit/>
          </a:bodyPr>
          <a:lstStyle/>
          <a:p>
            <a:r>
              <a:rPr lang="it-IT" altLang="it-IT" b="1" dirty="0">
                <a:solidFill>
                  <a:srgbClr val="76923C"/>
                </a:solidFill>
                <a:latin typeface="Calibri" pitchFamily="34" charset="0"/>
                <a:cs typeface="Arial" pitchFamily="34" charset="0"/>
              </a:rPr>
              <a:t>Q</a:t>
            </a:r>
            <a:endParaRPr lang="it-IT" dirty="0"/>
          </a:p>
        </p:txBody>
      </p:sp>
      <p:sp>
        <p:nvSpPr>
          <p:cNvPr id="22" name="Rettangolo 21"/>
          <p:cNvSpPr/>
          <p:nvPr/>
        </p:nvSpPr>
        <p:spPr>
          <a:xfrm>
            <a:off x="6320076" y="2470247"/>
            <a:ext cx="314510" cy="369332"/>
          </a:xfrm>
          <a:prstGeom prst="rect">
            <a:avLst/>
          </a:prstGeom>
        </p:spPr>
        <p:txBody>
          <a:bodyPr wrap="none">
            <a:spAutoFit/>
          </a:bodyPr>
          <a:lstStyle/>
          <a:p>
            <a:r>
              <a:rPr lang="it-IT" altLang="it-IT" b="1" dirty="0">
                <a:solidFill>
                  <a:srgbClr val="76923C"/>
                </a:solidFill>
                <a:latin typeface="Calibri" pitchFamily="34" charset="0"/>
                <a:cs typeface="Arial" pitchFamily="34" charset="0"/>
              </a:rPr>
              <a:t>R</a:t>
            </a:r>
            <a:endParaRPr lang="it-IT" dirty="0"/>
          </a:p>
        </p:txBody>
      </p:sp>
      <p:sp>
        <p:nvSpPr>
          <p:cNvPr id="23" name="Rettangolo 22"/>
          <p:cNvSpPr/>
          <p:nvPr/>
        </p:nvSpPr>
        <p:spPr>
          <a:xfrm>
            <a:off x="7021177" y="2794628"/>
            <a:ext cx="282450" cy="338554"/>
          </a:xfrm>
          <a:prstGeom prst="rect">
            <a:avLst/>
          </a:prstGeom>
        </p:spPr>
        <p:txBody>
          <a:bodyPr wrap="none">
            <a:spAutoFit/>
          </a:bodyPr>
          <a:lstStyle/>
          <a:p>
            <a:r>
              <a:rPr lang="it-IT" altLang="it-IT" sz="1600" b="1" dirty="0">
                <a:solidFill>
                  <a:srgbClr val="76923C"/>
                </a:solidFill>
                <a:latin typeface="Calibri" pitchFamily="34" charset="0"/>
                <a:cs typeface="Arial" pitchFamily="34" charset="0"/>
              </a:rPr>
              <a:t>S</a:t>
            </a:r>
            <a:endParaRPr lang="it-IT" dirty="0"/>
          </a:p>
        </p:txBody>
      </p:sp>
      <p:sp>
        <p:nvSpPr>
          <p:cNvPr id="24" name="Rettangolo 23"/>
          <p:cNvSpPr/>
          <p:nvPr/>
        </p:nvSpPr>
        <p:spPr>
          <a:xfrm>
            <a:off x="6337093" y="2948516"/>
            <a:ext cx="298480" cy="369332"/>
          </a:xfrm>
          <a:prstGeom prst="rect">
            <a:avLst/>
          </a:prstGeom>
        </p:spPr>
        <p:txBody>
          <a:bodyPr wrap="none">
            <a:spAutoFit/>
          </a:bodyPr>
          <a:lstStyle/>
          <a:p>
            <a:r>
              <a:rPr lang="it-IT" altLang="it-IT" b="1" dirty="0">
                <a:solidFill>
                  <a:srgbClr val="76923C"/>
                </a:solidFill>
                <a:latin typeface="Calibri" pitchFamily="34" charset="0"/>
                <a:cs typeface="Arial" pitchFamily="34" charset="0"/>
              </a:rPr>
              <a:t>T</a:t>
            </a:r>
            <a:endParaRPr lang="it-IT" dirty="0"/>
          </a:p>
        </p:txBody>
      </p:sp>
      <p:sp>
        <p:nvSpPr>
          <p:cNvPr id="25" name="CasellaDiTesto 24"/>
          <p:cNvSpPr txBox="1"/>
          <p:nvPr/>
        </p:nvSpPr>
        <p:spPr>
          <a:xfrm>
            <a:off x="1331640" y="1691516"/>
            <a:ext cx="933999" cy="369332"/>
          </a:xfrm>
          <a:prstGeom prst="rect">
            <a:avLst/>
          </a:prstGeom>
          <a:solidFill>
            <a:schemeClr val="bg1"/>
          </a:solidFill>
          <a:ln>
            <a:solidFill>
              <a:schemeClr val="accent6">
                <a:lumMod val="75000"/>
              </a:schemeClr>
            </a:solidFill>
          </a:ln>
        </p:spPr>
        <p:txBody>
          <a:bodyPr wrap="square" rtlCol="0">
            <a:spAutoFit/>
          </a:bodyPr>
          <a:lstStyle/>
          <a:p>
            <a:r>
              <a:rPr lang="it-IT" dirty="0" smtClean="0"/>
              <a:t>I classe</a:t>
            </a:r>
            <a:endParaRPr lang="it-IT" dirty="0"/>
          </a:p>
        </p:txBody>
      </p:sp>
      <p:sp>
        <p:nvSpPr>
          <p:cNvPr id="26" name="CasellaDiTesto 25"/>
          <p:cNvSpPr txBox="1"/>
          <p:nvPr/>
        </p:nvSpPr>
        <p:spPr>
          <a:xfrm>
            <a:off x="6664258" y="1691516"/>
            <a:ext cx="1004086" cy="369332"/>
          </a:xfrm>
          <a:prstGeom prst="rect">
            <a:avLst/>
          </a:prstGeom>
          <a:solidFill>
            <a:schemeClr val="bg1"/>
          </a:solidFill>
          <a:ln>
            <a:solidFill>
              <a:srgbClr val="00B050"/>
            </a:solidFill>
          </a:ln>
        </p:spPr>
        <p:txBody>
          <a:bodyPr wrap="square" rtlCol="0">
            <a:spAutoFit/>
          </a:bodyPr>
          <a:lstStyle/>
          <a:p>
            <a:pPr algn="ctr"/>
            <a:r>
              <a:rPr lang="it-IT" dirty="0" smtClean="0"/>
              <a:t>II classe</a:t>
            </a:r>
            <a:endParaRPr lang="it-IT" dirty="0"/>
          </a:p>
        </p:txBody>
      </p:sp>
      <p:sp>
        <p:nvSpPr>
          <p:cNvPr id="27" name="Freccia in giù 26"/>
          <p:cNvSpPr/>
          <p:nvPr/>
        </p:nvSpPr>
        <p:spPr>
          <a:xfrm>
            <a:off x="4211960" y="2839579"/>
            <a:ext cx="555823" cy="1165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t>Cl</a:t>
            </a:r>
          </a:p>
          <a:p>
            <a:pPr algn="ctr"/>
            <a:r>
              <a:rPr lang="it-IT" sz="1100" b="1" dirty="0"/>
              <a:t>i</a:t>
            </a:r>
            <a:endParaRPr lang="it-IT" sz="1100" b="1" dirty="0" smtClean="0"/>
          </a:p>
          <a:p>
            <a:pPr algn="ctr"/>
            <a:r>
              <a:rPr lang="it-IT" sz="1100" b="1" dirty="0" err="1" smtClean="0"/>
              <a:t>cca</a:t>
            </a:r>
            <a:endParaRPr lang="it-IT" sz="1100" b="1" dirty="0"/>
          </a:p>
        </p:txBody>
      </p:sp>
      <p:sp>
        <p:nvSpPr>
          <p:cNvPr id="28" name="Rettangolo arrotondato 27"/>
          <p:cNvSpPr/>
          <p:nvPr/>
        </p:nvSpPr>
        <p:spPr>
          <a:xfrm>
            <a:off x="908399" y="4008272"/>
            <a:ext cx="1714005" cy="100811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30" name="Rettangolo arrotondato 29"/>
          <p:cNvSpPr/>
          <p:nvPr/>
        </p:nvSpPr>
        <p:spPr>
          <a:xfrm>
            <a:off x="2886120" y="4581128"/>
            <a:ext cx="1714005" cy="100811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31" name="Rettangolo arrotondato 30"/>
          <p:cNvSpPr/>
          <p:nvPr/>
        </p:nvSpPr>
        <p:spPr>
          <a:xfrm>
            <a:off x="4982655" y="4581128"/>
            <a:ext cx="1714005" cy="100811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32" name="Rettangolo arrotondato 31"/>
          <p:cNvSpPr/>
          <p:nvPr/>
        </p:nvSpPr>
        <p:spPr>
          <a:xfrm>
            <a:off x="6932891" y="4581128"/>
            <a:ext cx="1714005" cy="100811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33" name="CasellaDiTesto 32"/>
          <p:cNvSpPr txBox="1"/>
          <p:nvPr/>
        </p:nvSpPr>
        <p:spPr>
          <a:xfrm>
            <a:off x="985280" y="5085436"/>
            <a:ext cx="1365033" cy="369332"/>
          </a:xfrm>
          <a:prstGeom prst="rect">
            <a:avLst/>
          </a:prstGeom>
          <a:noFill/>
        </p:spPr>
        <p:txBody>
          <a:bodyPr wrap="square" rtlCol="0">
            <a:spAutoFit/>
          </a:bodyPr>
          <a:lstStyle/>
          <a:p>
            <a:r>
              <a:rPr lang="it-IT" dirty="0" smtClean="0">
                <a:solidFill>
                  <a:srgbClr val="C00000"/>
                </a:solidFill>
              </a:rPr>
              <a:t>Nucleo F3</a:t>
            </a:r>
            <a:endParaRPr lang="it-IT" dirty="0">
              <a:solidFill>
                <a:srgbClr val="C00000"/>
              </a:solidFill>
            </a:endParaRPr>
          </a:p>
        </p:txBody>
      </p:sp>
      <p:sp>
        <p:nvSpPr>
          <p:cNvPr id="34" name="CasellaDiTesto 33"/>
          <p:cNvSpPr txBox="1"/>
          <p:nvPr/>
        </p:nvSpPr>
        <p:spPr>
          <a:xfrm>
            <a:off x="3242062" y="6019413"/>
            <a:ext cx="5324170" cy="369332"/>
          </a:xfrm>
          <a:prstGeom prst="rect">
            <a:avLst/>
          </a:prstGeom>
          <a:noFill/>
        </p:spPr>
        <p:txBody>
          <a:bodyPr wrap="square" rtlCol="0">
            <a:spAutoFit/>
          </a:bodyPr>
          <a:lstStyle/>
          <a:p>
            <a:pPr algn="ctr"/>
            <a:r>
              <a:rPr lang="it-IT" dirty="0" smtClean="0">
                <a:solidFill>
                  <a:srgbClr val="00B0F0"/>
                </a:solidFill>
              </a:rPr>
              <a:t>Gruppi di accompagnamento</a:t>
            </a:r>
            <a:endParaRPr lang="it-IT" dirty="0">
              <a:solidFill>
                <a:srgbClr val="00B0F0"/>
              </a:solidFill>
            </a:endParaRPr>
          </a:p>
        </p:txBody>
      </p:sp>
      <p:sp>
        <p:nvSpPr>
          <p:cNvPr id="35" name="CasellaDiTesto 34"/>
          <p:cNvSpPr txBox="1"/>
          <p:nvPr/>
        </p:nvSpPr>
        <p:spPr>
          <a:xfrm>
            <a:off x="1057288" y="3789040"/>
            <a:ext cx="418368" cy="338554"/>
          </a:xfrm>
          <a:prstGeom prst="rect">
            <a:avLst/>
          </a:prstGeom>
          <a:solidFill>
            <a:schemeClr val="bg1"/>
          </a:solidFill>
          <a:ln w="28575">
            <a:solidFill>
              <a:srgbClr val="C00000"/>
            </a:solidFill>
          </a:ln>
        </p:spPr>
        <p:txBody>
          <a:bodyPr wrap="square" rtlCol="0">
            <a:spAutoFit/>
          </a:bodyPr>
          <a:lstStyle/>
          <a:p>
            <a:r>
              <a:rPr lang="it-IT" sz="1600" dirty="0" smtClean="0">
                <a:solidFill>
                  <a:srgbClr val="C00000"/>
                </a:solidFill>
              </a:rPr>
              <a:t>F3</a:t>
            </a:r>
            <a:endParaRPr lang="it-IT" sz="1600" dirty="0">
              <a:solidFill>
                <a:srgbClr val="C00000"/>
              </a:solidFill>
            </a:endParaRPr>
          </a:p>
        </p:txBody>
      </p:sp>
      <p:sp>
        <p:nvSpPr>
          <p:cNvPr id="37" name="CasellaDiTesto 36"/>
          <p:cNvSpPr txBox="1"/>
          <p:nvPr/>
        </p:nvSpPr>
        <p:spPr>
          <a:xfrm>
            <a:off x="3034174" y="4411851"/>
            <a:ext cx="529714" cy="338554"/>
          </a:xfrm>
          <a:prstGeom prst="rect">
            <a:avLst/>
          </a:prstGeom>
          <a:solidFill>
            <a:schemeClr val="bg1"/>
          </a:solidFill>
          <a:ln w="28575">
            <a:solidFill>
              <a:srgbClr val="00B0F0"/>
            </a:solidFill>
          </a:ln>
        </p:spPr>
        <p:txBody>
          <a:bodyPr wrap="square" rtlCol="0">
            <a:spAutoFit/>
          </a:bodyPr>
          <a:lstStyle/>
          <a:p>
            <a:r>
              <a:rPr lang="it-IT" sz="1600" dirty="0" smtClean="0">
                <a:solidFill>
                  <a:srgbClr val="00B0F0"/>
                </a:solidFill>
              </a:rPr>
              <a:t>Ga1</a:t>
            </a:r>
            <a:endParaRPr lang="it-IT" sz="1600" dirty="0">
              <a:solidFill>
                <a:srgbClr val="00B0F0"/>
              </a:solidFill>
            </a:endParaRPr>
          </a:p>
        </p:txBody>
      </p:sp>
      <p:sp>
        <p:nvSpPr>
          <p:cNvPr id="38" name="CasellaDiTesto 37"/>
          <p:cNvSpPr txBox="1"/>
          <p:nvPr/>
        </p:nvSpPr>
        <p:spPr>
          <a:xfrm>
            <a:off x="5148064" y="4411851"/>
            <a:ext cx="529714" cy="338554"/>
          </a:xfrm>
          <a:prstGeom prst="rect">
            <a:avLst/>
          </a:prstGeom>
          <a:solidFill>
            <a:schemeClr val="bg1"/>
          </a:solidFill>
          <a:ln w="28575">
            <a:solidFill>
              <a:srgbClr val="00B0F0"/>
            </a:solidFill>
          </a:ln>
        </p:spPr>
        <p:txBody>
          <a:bodyPr wrap="square" rtlCol="0">
            <a:spAutoFit/>
          </a:bodyPr>
          <a:lstStyle/>
          <a:p>
            <a:r>
              <a:rPr lang="it-IT" sz="1600" dirty="0" smtClean="0">
                <a:solidFill>
                  <a:srgbClr val="00B0F0"/>
                </a:solidFill>
              </a:rPr>
              <a:t>Ga2</a:t>
            </a:r>
            <a:endParaRPr lang="it-IT" sz="1600" dirty="0">
              <a:solidFill>
                <a:srgbClr val="00B0F0"/>
              </a:solidFill>
            </a:endParaRPr>
          </a:p>
        </p:txBody>
      </p:sp>
      <p:sp>
        <p:nvSpPr>
          <p:cNvPr id="39" name="CasellaDiTesto 38"/>
          <p:cNvSpPr txBox="1"/>
          <p:nvPr/>
        </p:nvSpPr>
        <p:spPr>
          <a:xfrm>
            <a:off x="7138630" y="4411851"/>
            <a:ext cx="529714" cy="338554"/>
          </a:xfrm>
          <a:prstGeom prst="rect">
            <a:avLst/>
          </a:prstGeom>
          <a:solidFill>
            <a:schemeClr val="bg1"/>
          </a:solidFill>
          <a:ln w="28575">
            <a:solidFill>
              <a:srgbClr val="00B0F0"/>
            </a:solidFill>
          </a:ln>
        </p:spPr>
        <p:txBody>
          <a:bodyPr wrap="square" rtlCol="0">
            <a:spAutoFit/>
          </a:bodyPr>
          <a:lstStyle/>
          <a:p>
            <a:r>
              <a:rPr lang="it-IT" sz="1600" dirty="0" smtClean="0">
                <a:solidFill>
                  <a:srgbClr val="00B0F0"/>
                </a:solidFill>
              </a:rPr>
              <a:t>Ga3</a:t>
            </a:r>
            <a:endParaRPr lang="it-IT" sz="1600" dirty="0">
              <a:solidFill>
                <a:srgbClr val="00B0F0"/>
              </a:solidFill>
            </a:endParaRPr>
          </a:p>
        </p:txBody>
      </p:sp>
      <p:sp>
        <p:nvSpPr>
          <p:cNvPr id="40" name="Parentesi graffa chiusa 39"/>
          <p:cNvSpPr/>
          <p:nvPr/>
        </p:nvSpPr>
        <p:spPr>
          <a:xfrm rot="5400000">
            <a:off x="5734931" y="3840497"/>
            <a:ext cx="338432" cy="3960440"/>
          </a:xfrm>
          <a:prstGeom prst="righ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91557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5.04279E-7 L -0.21268 0.28915 " pathEditMode="relative" rAng="0" ptsTypes="AA">
                                      <p:cBhvr>
                                        <p:cTn id="6" dur="2000" fill="hold"/>
                                        <p:tgtEl>
                                          <p:spTgt spid="12"/>
                                        </p:tgtEl>
                                        <p:attrNameLst>
                                          <p:attrName>ppt_x</p:attrName>
                                          <p:attrName>ppt_y</p:attrName>
                                        </p:attrNameLst>
                                      </p:cBhvr>
                                      <p:rCtr x="-10642" y="14458"/>
                                    </p:animMotion>
                                  </p:childTnLst>
                                </p:cTn>
                              </p:par>
                              <p:par>
                                <p:cTn id="7" presetID="42" presetClass="path" presetSubtype="0" accel="50000" decel="50000" fill="hold" grpId="0" nodeType="withEffect">
                                  <p:stCondLst>
                                    <p:cond delay="0"/>
                                  </p:stCondLst>
                                  <p:childTnLst>
                                    <p:animMotion origin="layout" path="M 0 3.06037E-6 L -0.26233 0.2984 " pathEditMode="relative" rAng="0" ptsTypes="AA">
                                      <p:cBhvr>
                                        <p:cTn id="8" dur="2000" fill="hold"/>
                                        <p:tgtEl>
                                          <p:spTgt spid="10"/>
                                        </p:tgtEl>
                                        <p:attrNameLst>
                                          <p:attrName>ppt_x</p:attrName>
                                          <p:attrName>ppt_y</p:attrName>
                                        </p:attrNameLst>
                                      </p:cBhvr>
                                      <p:rCtr x="-13125" y="14920"/>
                                    </p:animMotion>
                                  </p:childTnLst>
                                </p:cTn>
                              </p:par>
                              <p:par>
                                <p:cTn id="9" presetID="42" presetClass="path" presetSubtype="0" accel="50000" decel="50000" fill="hold" grpId="0" nodeType="withEffect">
                                  <p:stCondLst>
                                    <p:cond delay="0"/>
                                  </p:stCondLst>
                                  <p:childTnLst>
                                    <p:animMotion origin="layout" path="M 2.22222E-6 3.07888E-6 L -0.34393 0.28452 " pathEditMode="relative" rAng="0" ptsTypes="AA">
                                      <p:cBhvr>
                                        <p:cTn id="10" dur="2000" fill="hold"/>
                                        <p:tgtEl>
                                          <p:spTgt spid="17"/>
                                        </p:tgtEl>
                                        <p:attrNameLst>
                                          <p:attrName>ppt_x</p:attrName>
                                          <p:attrName>ppt_y</p:attrName>
                                        </p:attrNameLst>
                                      </p:cBhvr>
                                      <p:rCtr x="-17205" y="14226"/>
                                    </p:animMotion>
                                  </p:childTnLst>
                                </p:cTn>
                              </p:par>
                              <p:par>
                                <p:cTn id="11" presetID="42" presetClass="path" presetSubtype="0" accel="50000" decel="50000" fill="hold" grpId="0" nodeType="withEffect">
                                  <p:stCondLst>
                                    <p:cond delay="0"/>
                                  </p:stCondLst>
                                  <p:childTnLst>
                                    <p:animMotion origin="layout" path="M 0.00782 0.00162 L -0.38803 0.26556 " pathEditMode="relative" rAng="0" ptsTypes="AA">
                                      <p:cBhvr>
                                        <p:cTn id="12" dur="2000" fill="hold"/>
                                        <p:tgtEl>
                                          <p:spTgt spid="21"/>
                                        </p:tgtEl>
                                        <p:attrNameLst>
                                          <p:attrName>ppt_x</p:attrName>
                                          <p:attrName>ppt_y</p:attrName>
                                        </p:attrNameLst>
                                      </p:cBhvr>
                                      <p:rCtr x="-19792" y="13185"/>
                                    </p:animMotion>
                                  </p:childTnLst>
                                </p:cTn>
                              </p:par>
                              <p:par>
                                <p:cTn id="13" presetID="42" presetClass="path" presetSubtype="0" accel="50000" decel="50000" fill="hold" grpId="0" nodeType="withEffect">
                                  <p:stCondLst>
                                    <p:cond delay="0"/>
                                  </p:stCondLst>
                                  <p:childTnLst>
                                    <p:animMotion origin="layout" path="M -5.55556E-7 3.26625E-6 L 0.18715 0.38607 " pathEditMode="relative" rAng="0" ptsTypes="AA">
                                      <p:cBhvr>
                                        <p:cTn id="14" dur="2000" fill="hold"/>
                                        <p:tgtEl>
                                          <p:spTgt spid="7"/>
                                        </p:tgtEl>
                                        <p:attrNameLst>
                                          <p:attrName>ppt_x</p:attrName>
                                          <p:attrName>ppt_y</p:attrName>
                                        </p:attrNameLst>
                                      </p:cBhvr>
                                      <p:rCtr x="9358" y="19292"/>
                                    </p:animMotion>
                                  </p:childTnLst>
                                </p:cTn>
                              </p:par>
                              <p:par>
                                <p:cTn id="15" presetID="42" presetClass="path" presetSubtype="0" accel="50000" decel="50000" fill="hold" grpId="0" nodeType="withEffect">
                                  <p:stCondLst>
                                    <p:cond delay="0"/>
                                  </p:stCondLst>
                                  <p:childTnLst>
                                    <p:animMotion origin="layout" path="M -4.16667E-6 2.29239E-6 L 0.16823 0.34721 " pathEditMode="relative" rAng="0" ptsTypes="AA">
                                      <p:cBhvr>
                                        <p:cTn id="16" dur="2000" fill="hold"/>
                                        <p:tgtEl>
                                          <p:spTgt spid="14"/>
                                        </p:tgtEl>
                                        <p:attrNameLst>
                                          <p:attrName>ppt_x</p:attrName>
                                          <p:attrName>ppt_y</p:attrName>
                                        </p:attrNameLst>
                                      </p:cBhvr>
                                      <p:rCtr x="8403" y="17349"/>
                                    </p:animMotion>
                                  </p:childTnLst>
                                </p:cTn>
                              </p:par>
                              <p:par>
                                <p:cTn id="17" presetID="42" presetClass="path" presetSubtype="0" accel="50000" decel="50000" fill="hold" grpId="0" nodeType="withEffect">
                                  <p:stCondLst>
                                    <p:cond delay="0"/>
                                  </p:stCondLst>
                                  <p:childTnLst>
                                    <p:animMotion origin="layout" path="M 4.44444E-6 2.52602E-6 L 0.29826 0.41406 " pathEditMode="relative" rAng="0" ptsTypes="AA">
                                      <p:cBhvr>
                                        <p:cTn id="18" dur="2000" fill="hold"/>
                                        <p:tgtEl>
                                          <p:spTgt spid="8"/>
                                        </p:tgtEl>
                                        <p:attrNameLst>
                                          <p:attrName>ppt_x</p:attrName>
                                          <p:attrName>ppt_y</p:attrName>
                                        </p:attrNameLst>
                                      </p:cBhvr>
                                      <p:rCtr x="14913" y="20703"/>
                                    </p:animMotion>
                                  </p:childTnLst>
                                </p:cTn>
                              </p:par>
                              <p:par>
                                <p:cTn id="19" presetID="42" presetClass="path" presetSubtype="0" accel="50000" decel="50000" fill="hold" grpId="0" nodeType="withEffect">
                                  <p:stCondLst>
                                    <p:cond delay="0"/>
                                  </p:stCondLst>
                                  <p:childTnLst>
                                    <p:animMotion origin="layout" path="M -5.55556E-7 1.93616E-6 L 0.33889 0.40319 " pathEditMode="relative" rAng="0" ptsTypes="AA">
                                      <p:cBhvr>
                                        <p:cTn id="20" dur="2000" fill="hold"/>
                                        <p:tgtEl>
                                          <p:spTgt spid="9"/>
                                        </p:tgtEl>
                                        <p:attrNameLst>
                                          <p:attrName>ppt_x</p:attrName>
                                          <p:attrName>ppt_y</p:attrName>
                                        </p:attrNameLst>
                                      </p:cBhvr>
                                      <p:rCtr x="16944" y="20148"/>
                                    </p:animMotion>
                                  </p:childTnLst>
                                </p:cTn>
                              </p:par>
                              <p:par>
                                <p:cTn id="21" presetID="42" presetClass="path" presetSubtype="0" accel="50000" decel="50000" fill="hold" grpId="0" nodeType="withEffect">
                                  <p:stCondLst>
                                    <p:cond delay="0"/>
                                  </p:stCondLst>
                                  <p:childTnLst>
                                    <p:animMotion origin="layout" path="M -2.5E-6 -3.73583E-6 L 0.48976 0.33056 " pathEditMode="relative" rAng="0" ptsTypes="AA">
                                      <p:cBhvr>
                                        <p:cTn id="22" dur="2000" fill="hold"/>
                                        <p:tgtEl>
                                          <p:spTgt spid="13"/>
                                        </p:tgtEl>
                                        <p:attrNameLst>
                                          <p:attrName>ppt_x</p:attrName>
                                          <p:attrName>ppt_y</p:attrName>
                                        </p:attrNameLst>
                                      </p:cBhvr>
                                      <p:rCtr x="24479" y="16516"/>
                                    </p:animMotion>
                                  </p:childTnLst>
                                </p:cTn>
                              </p:par>
                              <p:par>
                                <p:cTn id="23" presetID="42" presetClass="path" presetSubtype="0" accel="50000" decel="50000" fill="hold" grpId="0" nodeType="withEffect">
                                  <p:stCondLst>
                                    <p:cond delay="0"/>
                                  </p:stCondLst>
                                  <p:childTnLst>
                                    <p:animMotion origin="layout" path="M -1.94444E-6 -2.80361E-6 L 0.44844 0.35346 " pathEditMode="relative" rAng="0" ptsTypes="AA">
                                      <p:cBhvr>
                                        <p:cTn id="24" dur="2000" fill="hold"/>
                                        <p:tgtEl>
                                          <p:spTgt spid="11"/>
                                        </p:tgtEl>
                                        <p:attrNameLst>
                                          <p:attrName>ppt_x</p:attrName>
                                          <p:attrName>ppt_y</p:attrName>
                                        </p:attrNameLst>
                                      </p:cBhvr>
                                      <p:rCtr x="22413" y="17673"/>
                                    </p:animMotion>
                                  </p:childTnLst>
                                </p:cTn>
                              </p:par>
                              <p:par>
                                <p:cTn id="25" presetID="42" presetClass="path" presetSubtype="0" accel="50000" decel="50000" fill="hold" grpId="0" nodeType="withEffect">
                                  <p:stCondLst>
                                    <p:cond delay="0"/>
                                  </p:stCondLst>
                                  <p:childTnLst>
                                    <p:animMotion origin="layout" path="M 1.94444E-6 1.20056E-6 L -0.19653 0.40157 " pathEditMode="relative" rAng="0" ptsTypes="AA">
                                      <p:cBhvr>
                                        <p:cTn id="26" dur="2000" fill="hold"/>
                                        <p:tgtEl>
                                          <p:spTgt spid="18"/>
                                        </p:tgtEl>
                                        <p:attrNameLst>
                                          <p:attrName>ppt_x</p:attrName>
                                          <p:attrName>ppt_y</p:attrName>
                                        </p:attrNameLst>
                                      </p:cBhvr>
                                      <p:rCtr x="-9826" y="20079"/>
                                    </p:animMotion>
                                  </p:childTnLst>
                                </p:cTn>
                              </p:par>
                              <p:par>
                                <p:cTn id="27" presetID="42" presetClass="path" presetSubtype="0" accel="50000" decel="50000" fill="hold" grpId="0" nodeType="withEffect">
                                  <p:stCondLst>
                                    <p:cond delay="0"/>
                                  </p:stCondLst>
                                  <p:childTnLst>
                                    <p:animMotion origin="layout" path="M -3.33333E-6 1.55216E-6 L -0.24774 0.38561 " pathEditMode="relative" rAng="0" ptsTypes="AA">
                                      <p:cBhvr>
                                        <p:cTn id="28" dur="2000" fill="hold"/>
                                        <p:tgtEl>
                                          <p:spTgt spid="22"/>
                                        </p:tgtEl>
                                        <p:attrNameLst>
                                          <p:attrName>ppt_x</p:attrName>
                                          <p:attrName>ppt_y</p:attrName>
                                        </p:attrNameLst>
                                      </p:cBhvr>
                                      <p:rCtr x="-12396" y="19269"/>
                                    </p:animMotion>
                                  </p:childTnLst>
                                </p:cTn>
                              </p:par>
                              <p:par>
                                <p:cTn id="29" presetID="42" presetClass="path" presetSubtype="0" accel="50000" decel="50000" fill="hold" grpId="0" nodeType="withEffect">
                                  <p:stCondLst>
                                    <p:cond delay="0"/>
                                  </p:stCondLst>
                                  <p:childTnLst>
                                    <p:animMotion origin="layout" path="M -3.05556E-6 5.78302E-8 L -0.09948 0.37335 " pathEditMode="relative" rAng="0" ptsTypes="AA">
                                      <p:cBhvr>
                                        <p:cTn id="30" dur="2000" fill="hold"/>
                                        <p:tgtEl>
                                          <p:spTgt spid="19"/>
                                        </p:tgtEl>
                                        <p:attrNameLst>
                                          <p:attrName>ppt_x</p:attrName>
                                          <p:attrName>ppt_y</p:attrName>
                                        </p:attrNameLst>
                                      </p:cBhvr>
                                      <p:rCtr x="-4983" y="18668"/>
                                    </p:animMotion>
                                  </p:childTnLst>
                                </p:cTn>
                              </p:par>
                              <p:par>
                                <p:cTn id="31" presetID="42" presetClass="path" presetSubtype="0" accel="50000" decel="50000" fill="hold" grpId="0" nodeType="withEffect">
                                  <p:stCondLst>
                                    <p:cond delay="0"/>
                                  </p:stCondLst>
                                  <p:childTnLst>
                                    <p:animMotion origin="layout" path="M 5E-6 3.97872E-6 L -0.03611 0.31598 " pathEditMode="relative" rAng="0" ptsTypes="AA">
                                      <p:cBhvr>
                                        <p:cTn id="32" dur="2000" fill="hold"/>
                                        <p:tgtEl>
                                          <p:spTgt spid="24"/>
                                        </p:tgtEl>
                                        <p:attrNameLst>
                                          <p:attrName>ppt_x</p:attrName>
                                          <p:attrName>ppt_y</p:attrName>
                                        </p:attrNameLst>
                                      </p:cBhvr>
                                      <p:rCtr x="-1806" y="15799"/>
                                    </p:animMotion>
                                  </p:childTnLst>
                                </p:cTn>
                              </p:par>
                              <p:par>
                                <p:cTn id="33" presetID="42" presetClass="path" presetSubtype="0" accel="50000" decel="50000" fill="hold" grpId="0" nodeType="withEffect">
                                  <p:stCondLst>
                                    <p:cond delay="0"/>
                                  </p:stCondLst>
                                  <p:childTnLst>
                                    <p:animMotion origin="layout" path="M -2.5E-6 4.95258E-6 L 0.06563 0.34443 " pathEditMode="relative" rAng="0" ptsTypes="AA">
                                      <p:cBhvr>
                                        <p:cTn id="34" dur="2000" fill="hold"/>
                                        <p:tgtEl>
                                          <p:spTgt spid="20"/>
                                        </p:tgtEl>
                                        <p:attrNameLst>
                                          <p:attrName>ppt_x</p:attrName>
                                          <p:attrName>ppt_y</p:attrName>
                                        </p:attrNameLst>
                                      </p:cBhvr>
                                      <p:rCtr x="3281" y="17210"/>
                                    </p:animMotion>
                                  </p:childTnLst>
                                </p:cTn>
                              </p:par>
                              <p:par>
                                <p:cTn id="35" presetID="42" presetClass="path" presetSubtype="0" accel="50000" decel="50000" fill="hold" grpId="0" nodeType="withEffect">
                                  <p:stCondLst>
                                    <p:cond delay="0"/>
                                  </p:stCondLst>
                                  <p:childTnLst>
                                    <p:animMotion origin="layout" path="M -3.33333E-6 3.98797E-6 L 0.11042 0.35114 " pathEditMode="relative" rAng="0" ptsTypes="AA">
                                      <p:cBhvr>
                                        <p:cTn id="36" dur="2000" fill="hold"/>
                                        <p:tgtEl>
                                          <p:spTgt spid="23"/>
                                        </p:tgtEl>
                                        <p:attrNameLst>
                                          <p:attrName>ppt_x</p:attrName>
                                          <p:attrName>ppt_y</p:attrName>
                                        </p:attrNameLst>
                                      </p:cBhvr>
                                      <p:rCtr x="5521" y="175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7" grpId="0"/>
      <p:bldP spid="18" grpId="0"/>
      <p:bldP spid="19"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p:txBody>
          <a:bodyPr>
            <a:normAutofit fontScale="90000"/>
          </a:bodyPr>
          <a:lstStyle/>
          <a:p>
            <a:pPr algn="just"/>
            <a:r>
              <a:rPr lang="it-IT" sz="1800" b="1" i="1" dirty="0" smtClean="0">
                <a:solidFill>
                  <a:srgbClr val="0070C0"/>
                </a:solidFill>
              </a:rPr>
              <a:t>Genesi dei gruppi di lavoro</a:t>
            </a:r>
            <a:r>
              <a:rPr lang="it-IT" sz="1800" i="1" dirty="0" smtClean="0">
                <a:solidFill>
                  <a:srgbClr val="0070C0"/>
                </a:solidFill>
              </a:rPr>
              <a:t>: </a:t>
            </a:r>
            <a:r>
              <a:rPr lang="it-IT" sz="1800" dirty="0" smtClean="0">
                <a:solidFill>
                  <a:srgbClr val="0070C0"/>
                </a:solidFill>
              </a:rPr>
              <a:t>Vengono ricostituiti 2 gruppi classe, </a:t>
            </a:r>
            <a:r>
              <a:rPr lang="it-IT" sz="1800" dirty="0">
                <a:solidFill>
                  <a:srgbClr val="0070C0"/>
                </a:solidFill>
              </a:rPr>
              <a:t>con composizione </a:t>
            </a:r>
            <a:r>
              <a:rPr lang="it-IT" sz="1800" dirty="0" smtClean="0">
                <a:solidFill>
                  <a:srgbClr val="0070C0"/>
                </a:solidFill>
              </a:rPr>
              <a:t>mista: Gruppo di lavoro 1 e 2(Gl1 e Gl2). Il Gl1 è costituito  dal Nucleo F3, al quale viene associato un </a:t>
            </a:r>
            <a:r>
              <a:rPr lang="it-IT" sz="1800" dirty="0" err="1" smtClean="0">
                <a:solidFill>
                  <a:srgbClr val="0070C0"/>
                </a:solidFill>
              </a:rPr>
              <a:t>Ga</a:t>
            </a:r>
            <a:r>
              <a:rPr lang="it-IT" sz="1800" dirty="0" smtClean="0">
                <a:solidFill>
                  <a:srgbClr val="0070C0"/>
                </a:solidFill>
              </a:rPr>
              <a:t>, in modo che ciascuno dei bambini dell’F3 lavori insieme ad alcuni  suoi compagni di classe.</a:t>
            </a:r>
            <a:endParaRPr lang="it-IT" sz="1800" dirty="0">
              <a:solidFill>
                <a:srgbClr val="0070C0"/>
              </a:solidFill>
            </a:endParaRPr>
          </a:p>
        </p:txBody>
      </p:sp>
      <p:sp>
        <p:nvSpPr>
          <p:cNvPr id="4" name="Rettangolo arrotondato 3"/>
          <p:cNvSpPr/>
          <p:nvPr/>
        </p:nvSpPr>
        <p:spPr>
          <a:xfrm>
            <a:off x="683568" y="1916832"/>
            <a:ext cx="3312368" cy="17281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grpSp>
        <p:nvGrpSpPr>
          <p:cNvPr id="7" name="Gruppo 6"/>
          <p:cNvGrpSpPr/>
          <p:nvPr/>
        </p:nvGrpSpPr>
        <p:grpSpPr>
          <a:xfrm>
            <a:off x="755576" y="2276872"/>
            <a:ext cx="1355932" cy="1008112"/>
            <a:chOff x="908399" y="3789040"/>
            <a:chExt cx="1714005" cy="1227344"/>
          </a:xfrm>
        </p:grpSpPr>
        <p:sp>
          <p:nvSpPr>
            <p:cNvPr id="5" name="Rettangolo arrotondato 4"/>
            <p:cNvSpPr/>
            <p:nvPr/>
          </p:nvSpPr>
          <p:spPr>
            <a:xfrm>
              <a:off x="908399" y="4008272"/>
              <a:ext cx="1714005" cy="100811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6" name="CasellaDiTesto 5"/>
            <p:cNvSpPr txBox="1"/>
            <p:nvPr/>
          </p:nvSpPr>
          <p:spPr>
            <a:xfrm>
              <a:off x="1057288" y="3789040"/>
              <a:ext cx="418368" cy="338554"/>
            </a:xfrm>
            <a:prstGeom prst="rect">
              <a:avLst/>
            </a:prstGeom>
            <a:solidFill>
              <a:schemeClr val="bg1"/>
            </a:solidFill>
            <a:ln w="28575">
              <a:solidFill>
                <a:srgbClr val="C00000"/>
              </a:solidFill>
            </a:ln>
          </p:spPr>
          <p:txBody>
            <a:bodyPr wrap="square" rtlCol="0">
              <a:spAutoFit/>
            </a:bodyPr>
            <a:lstStyle/>
            <a:p>
              <a:r>
                <a:rPr lang="it-IT" sz="1200" dirty="0" smtClean="0">
                  <a:solidFill>
                    <a:srgbClr val="C00000"/>
                  </a:solidFill>
                </a:rPr>
                <a:t>F3</a:t>
              </a:r>
              <a:endParaRPr lang="it-IT" sz="1200" dirty="0">
                <a:solidFill>
                  <a:srgbClr val="C00000"/>
                </a:solidFill>
              </a:endParaRPr>
            </a:p>
          </p:txBody>
        </p:sp>
      </p:grpSp>
      <p:grpSp>
        <p:nvGrpSpPr>
          <p:cNvPr id="10" name="Gruppo 9"/>
          <p:cNvGrpSpPr/>
          <p:nvPr/>
        </p:nvGrpSpPr>
        <p:grpSpPr>
          <a:xfrm>
            <a:off x="2411760" y="2276872"/>
            <a:ext cx="1407408" cy="1008112"/>
            <a:chOff x="2886120" y="4411851"/>
            <a:chExt cx="1714005" cy="1177389"/>
          </a:xfrm>
        </p:grpSpPr>
        <p:sp>
          <p:nvSpPr>
            <p:cNvPr id="8" name="Rettangolo arrotondato 7"/>
            <p:cNvSpPr/>
            <p:nvPr/>
          </p:nvSpPr>
          <p:spPr>
            <a:xfrm>
              <a:off x="2886120" y="4581128"/>
              <a:ext cx="1714005" cy="100811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9" name="CasellaDiTesto 8"/>
            <p:cNvSpPr txBox="1"/>
            <p:nvPr/>
          </p:nvSpPr>
          <p:spPr>
            <a:xfrm>
              <a:off x="3034174" y="4411851"/>
              <a:ext cx="529714" cy="276999"/>
            </a:xfrm>
            <a:prstGeom prst="rect">
              <a:avLst/>
            </a:prstGeom>
            <a:solidFill>
              <a:schemeClr val="bg1"/>
            </a:solidFill>
            <a:ln w="28575">
              <a:solidFill>
                <a:srgbClr val="00B0F0"/>
              </a:solidFill>
            </a:ln>
          </p:spPr>
          <p:txBody>
            <a:bodyPr wrap="square" rtlCol="0">
              <a:spAutoFit/>
            </a:bodyPr>
            <a:lstStyle/>
            <a:p>
              <a:r>
                <a:rPr lang="it-IT" sz="1200" dirty="0" smtClean="0">
                  <a:solidFill>
                    <a:srgbClr val="00B0F0"/>
                  </a:solidFill>
                </a:rPr>
                <a:t>Ga1</a:t>
              </a:r>
              <a:endParaRPr lang="it-IT" sz="1200" dirty="0">
                <a:solidFill>
                  <a:srgbClr val="00B0F0"/>
                </a:solidFill>
              </a:endParaRPr>
            </a:p>
          </p:txBody>
        </p:sp>
      </p:grpSp>
      <p:sp>
        <p:nvSpPr>
          <p:cNvPr id="11" name="Rettangolo arrotondato 10"/>
          <p:cNvSpPr/>
          <p:nvPr/>
        </p:nvSpPr>
        <p:spPr>
          <a:xfrm>
            <a:off x="4644008" y="1935322"/>
            <a:ext cx="3312368" cy="172819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grpSp>
        <p:nvGrpSpPr>
          <p:cNvPr id="13" name="Gruppo 12"/>
          <p:cNvGrpSpPr/>
          <p:nvPr/>
        </p:nvGrpSpPr>
        <p:grpSpPr>
          <a:xfrm>
            <a:off x="6444208" y="2276872"/>
            <a:ext cx="1407408" cy="1008112"/>
            <a:chOff x="2886120" y="4411851"/>
            <a:chExt cx="1714005" cy="1177389"/>
          </a:xfrm>
        </p:grpSpPr>
        <p:sp>
          <p:nvSpPr>
            <p:cNvPr id="14" name="Rettangolo arrotondato 13"/>
            <p:cNvSpPr/>
            <p:nvPr/>
          </p:nvSpPr>
          <p:spPr>
            <a:xfrm>
              <a:off x="2886120" y="4581128"/>
              <a:ext cx="1714005" cy="100811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15" name="CasellaDiTesto 14"/>
            <p:cNvSpPr txBox="1"/>
            <p:nvPr/>
          </p:nvSpPr>
          <p:spPr>
            <a:xfrm>
              <a:off x="3034173" y="4411851"/>
              <a:ext cx="529714" cy="323511"/>
            </a:xfrm>
            <a:prstGeom prst="rect">
              <a:avLst/>
            </a:prstGeom>
            <a:solidFill>
              <a:schemeClr val="bg1"/>
            </a:solidFill>
            <a:ln w="28575">
              <a:solidFill>
                <a:srgbClr val="00B0F0"/>
              </a:solidFill>
            </a:ln>
          </p:spPr>
          <p:txBody>
            <a:bodyPr wrap="square" rtlCol="0">
              <a:spAutoFit/>
            </a:bodyPr>
            <a:lstStyle/>
            <a:p>
              <a:r>
                <a:rPr lang="it-IT" sz="1200" dirty="0" smtClean="0">
                  <a:solidFill>
                    <a:srgbClr val="00B0F0"/>
                  </a:solidFill>
                </a:rPr>
                <a:t>Ga3</a:t>
              </a:r>
              <a:endParaRPr lang="it-IT" sz="1200" dirty="0">
                <a:solidFill>
                  <a:srgbClr val="00B0F0"/>
                </a:solidFill>
              </a:endParaRPr>
            </a:p>
          </p:txBody>
        </p:sp>
      </p:grpSp>
      <p:grpSp>
        <p:nvGrpSpPr>
          <p:cNvPr id="16" name="Gruppo 15"/>
          <p:cNvGrpSpPr/>
          <p:nvPr/>
        </p:nvGrpSpPr>
        <p:grpSpPr>
          <a:xfrm>
            <a:off x="4788024" y="2276872"/>
            <a:ext cx="1407408" cy="1008112"/>
            <a:chOff x="2886120" y="4411851"/>
            <a:chExt cx="1714005" cy="1177389"/>
          </a:xfrm>
        </p:grpSpPr>
        <p:sp>
          <p:nvSpPr>
            <p:cNvPr id="17" name="Rettangolo arrotondato 16"/>
            <p:cNvSpPr/>
            <p:nvPr/>
          </p:nvSpPr>
          <p:spPr>
            <a:xfrm>
              <a:off x="2886120" y="4581128"/>
              <a:ext cx="1714005" cy="100811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18" name="CasellaDiTesto 17"/>
            <p:cNvSpPr txBox="1"/>
            <p:nvPr/>
          </p:nvSpPr>
          <p:spPr>
            <a:xfrm>
              <a:off x="3034173" y="4411851"/>
              <a:ext cx="529714" cy="323511"/>
            </a:xfrm>
            <a:prstGeom prst="rect">
              <a:avLst/>
            </a:prstGeom>
            <a:solidFill>
              <a:schemeClr val="bg1"/>
            </a:solidFill>
            <a:ln w="28575">
              <a:solidFill>
                <a:srgbClr val="00B0F0"/>
              </a:solidFill>
            </a:ln>
          </p:spPr>
          <p:txBody>
            <a:bodyPr wrap="square" rtlCol="0">
              <a:spAutoFit/>
            </a:bodyPr>
            <a:lstStyle/>
            <a:p>
              <a:r>
                <a:rPr lang="it-IT" sz="1200" dirty="0" smtClean="0">
                  <a:solidFill>
                    <a:srgbClr val="00B0F0"/>
                  </a:solidFill>
                </a:rPr>
                <a:t>Ga2</a:t>
              </a:r>
              <a:endParaRPr lang="it-IT" sz="1200" dirty="0">
                <a:solidFill>
                  <a:srgbClr val="00B0F0"/>
                </a:solidFill>
              </a:endParaRPr>
            </a:p>
          </p:txBody>
        </p:sp>
      </p:grpSp>
      <p:sp>
        <p:nvSpPr>
          <p:cNvPr id="19" name="CasellaDiTesto 18"/>
          <p:cNvSpPr txBox="1"/>
          <p:nvPr/>
        </p:nvSpPr>
        <p:spPr>
          <a:xfrm>
            <a:off x="939471" y="1747555"/>
            <a:ext cx="529714" cy="338554"/>
          </a:xfrm>
          <a:prstGeom prst="rect">
            <a:avLst/>
          </a:prstGeom>
          <a:solidFill>
            <a:schemeClr val="bg1"/>
          </a:solidFill>
          <a:ln w="28575">
            <a:solidFill>
              <a:schemeClr val="tx2">
                <a:lumMod val="60000"/>
                <a:lumOff val="40000"/>
              </a:schemeClr>
            </a:solidFill>
          </a:ln>
        </p:spPr>
        <p:txBody>
          <a:bodyPr wrap="square" rtlCol="0">
            <a:spAutoFit/>
          </a:bodyPr>
          <a:lstStyle/>
          <a:p>
            <a:r>
              <a:rPr lang="it-IT" sz="1600" dirty="0" smtClean="0">
                <a:solidFill>
                  <a:srgbClr val="0070C0"/>
                </a:solidFill>
              </a:rPr>
              <a:t>GL1</a:t>
            </a:r>
            <a:endParaRPr lang="it-IT" sz="1600" dirty="0">
              <a:solidFill>
                <a:srgbClr val="0070C0"/>
              </a:solidFill>
            </a:endParaRPr>
          </a:p>
        </p:txBody>
      </p:sp>
      <p:sp>
        <p:nvSpPr>
          <p:cNvPr id="21" name="CasellaDiTesto 20"/>
          <p:cNvSpPr txBox="1"/>
          <p:nvPr/>
        </p:nvSpPr>
        <p:spPr>
          <a:xfrm>
            <a:off x="7138630" y="1730812"/>
            <a:ext cx="529714" cy="338554"/>
          </a:xfrm>
          <a:prstGeom prst="rect">
            <a:avLst/>
          </a:prstGeom>
          <a:solidFill>
            <a:schemeClr val="bg1"/>
          </a:solidFill>
          <a:ln w="28575">
            <a:solidFill>
              <a:schemeClr val="tx2">
                <a:lumMod val="60000"/>
                <a:lumOff val="40000"/>
              </a:schemeClr>
            </a:solidFill>
          </a:ln>
        </p:spPr>
        <p:txBody>
          <a:bodyPr wrap="square" rtlCol="0">
            <a:spAutoFit/>
          </a:bodyPr>
          <a:lstStyle/>
          <a:p>
            <a:r>
              <a:rPr lang="it-IT" sz="1600" dirty="0" smtClean="0">
                <a:solidFill>
                  <a:srgbClr val="0070C0"/>
                </a:solidFill>
              </a:rPr>
              <a:t>GL2</a:t>
            </a:r>
            <a:endParaRPr lang="it-IT" sz="1600" dirty="0">
              <a:solidFill>
                <a:srgbClr val="0070C0"/>
              </a:solidFill>
            </a:endParaRPr>
          </a:p>
        </p:txBody>
      </p:sp>
      <p:sp>
        <p:nvSpPr>
          <p:cNvPr id="23" name="Titolo 1"/>
          <p:cNvSpPr txBox="1">
            <a:spLocks/>
          </p:cNvSpPr>
          <p:nvPr/>
        </p:nvSpPr>
        <p:spPr>
          <a:xfrm>
            <a:off x="529208" y="3789040"/>
            <a:ext cx="8229600"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sz="1800" b="1" i="1" dirty="0" smtClean="0">
                <a:solidFill>
                  <a:srgbClr val="0070C0"/>
                </a:solidFill>
              </a:rPr>
              <a:t>Variazione della composizione dei gruppi di lavoro</a:t>
            </a:r>
            <a:r>
              <a:rPr lang="it-IT" sz="1800" i="1" dirty="0" smtClean="0">
                <a:solidFill>
                  <a:srgbClr val="0070C0"/>
                </a:solidFill>
              </a:rPr>
              <a:t>: </a:t>
            </a:r>
            <a:r>
              <a:rPr lang="it-IT" sz="1800" dirty="0" smtClean="0">
                <a:solidFill>
                  <a:srgbClr val="0070C0"/>
                </a:solidFill>
              </a:rPr>
              <a:t>Il modulo viene suddiviso in </a:t>
            </a:r>
            <a:r>
              <a:rPr lang="it-IT" sz="1800" dirty="0" err="1" smtClean="0">
                <a:solidFill>
                  <a:srgbClr val="0070C0"/>
                </a:solidFill>
              </a:rPr>
              <a:t>items</a:t>
            </a:r>
            <a:r>
              <a:rPr lang="it-IT" sz="1800" dirty="0" smtClean="0">
                <a:solidFill>
                  <a:srgbClr val="0070C0"/>
                </a:solidFill>
              </a:rPr>
              <a:t>, in modo che una volta concluso il primo item avvenga lo scambio  dei </a:t>
            </a:r>
            <a:r>
              <a:rPr lang="it-IT" sz="1800" dirty="0" err="1" smtClean="0">
                <a:solidFill>
                  <a:srgbClr val="0070C0"/>
                </a:solidFill>
              </a:rPr>
              <a:t>Ga</a:t>
            </a:r>
            <a:r>
              <a:rPr lang="it-IT" sz="1800" dirty="0" smtClean="0">
                <a:solidFill>
                  <a:srgbClr val="0070C0"/>
                </a:solidFill>
              </a:rPr>
              <a:t>. </a:t>
            </a:r>
            <a:endParaRPr lang="it-IT" sz="1800" dirty="0">
              <a:solidFill>
                <a:srgbClr val="0070C0"/>
              </a:solidFill>
            </a:endParaRPr>
          </a:p>
        </p:txBody>
      </p:sp>
      <p:sp>
        <p:nvSpPr>
          <p:cNvPr id="24" name="Freccia a destra 23"/>
          <p:cNvSpPr/>
          <p:nvPr/>
        </p:nvSpPr>
        <p:spPr>
          <a:xfrm>
            <a:off x="2843808" y="4360540"/>
            <a:ext cx="2952328" cy="485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Clicca per visualizzare lo scambio</a:t>
            </a:r>
            <a:endParaRPr lang="it-IT" sz="1200" b="1" dirty="0"/>
          </a:p>
        </p:txBody>
      </p:sp>
      <p:sp>
        <p:nvSpPr>
          <p:cNvPr id="25" name="Rettangolo 24"/>
          <p:cNvSpPr/>
          <p:nvPr/>
        </p:nvSpPr>
        <p:spPr>
          <a:xfrm>
            <a:off x="683568" y="4862349"/>
            <a:ext cx="7992888" cy="1323439"/>
          </a:xfrm>
          <a:prstGeom prst="rect">
            <a:avLst/>
          </a:prstGeom>
        </p:spPr>
        <p:txBody>
          <a:bodyPr wrap="square">
            <a:spAutoFit/>
          </a:bodyPr>
          <a:lstStyle/>
          <a:p>
            <a:pPr algn="just"/>
            <a:r>
              <a:rPr lang="it-IT" sz="1600" dirty="0">
                <a:solidFill>
                  <a:srgbClr val="0070C0"/>
                </a:solidFill>
              </a:rPr>
              <a:t>Gli </a:t>
            </a:r>
            <a:r>
              <a:rPr lang="it-IT" sz="1600" b="1" i="1" dirty="0">
                <a:solidFill>
                  <a:srgbClr val="0070C0"/>
                </a:solidFill>
              </a:rPr>
              <a:t>alunni F3 </a:t>
            </a:r>
            <a:r>
              <a:rPr lang="it-IT" sz="1600" dirty="0" smtClean="0">
                <a:solidFill>
                  <a:srgbClr val="0070C0"/>
                </a:solidFill>
              </a:rPr>
              <a:t>hanno così </a:t>
            </a:r>
            <a:r>
              <a:rPr lang="it-IT" sz="1600" dirty="0">
                <a:solidFill>
                  <a:srgbClr val="0070C0"/>
                </a:solidFill>
              </a:rPr>
              <a:t>un </a:t>
            </a:r>
            <a:r>
              <a:rPr lang="it-IT" sz="1600" b="1" i="1" dirty="0">
                <a:solidFill>
                  <a:srgbClr val="0070C0"/>
                </a:solidFill>
              </a:rPr>
              <a:t>ruolo di tutor </a:t>
            </a:r>
            <a:r>
              <a:rPr lang="it-IT" sz="1600" dirty="0">
                <a:solidFill>
                  <a:srgbClr val="0070C0"/>
                </a:solidFill>
              </a:rPr>
              <a:t>nei confronti dei compagni dei gruppi </a:t>
            </a:r>
            <a:r>
              <a:rPr lang="it-IT" sz="1600" dirty="0" err="1">
                <a:solidFill>
                  <a:srgbClr val="0070C0"/>
                </a:solidFill>
              </a:rPr>
              <a:t>Ga</a:t>
            </a:r>
            <a:r>
              <a:rPr lang="it-IT" sz="1600" dirty="0">
                <a:solidFill>
                  <a:srgbClr val="0070C0"/>
                </a:solidFill>
              </a:rPr>
              <a:t> </a:t>
            </a:r>
            <a:r>
              <a:rPr lang="it-IT" sz="1600" dirty="0" smtClean="0">
                <a:solidFill>
                  <a:srgbClr val="0070C0"/>
                </a:solidFill>
              </a:rPr>
              <a:t>e </a:t>
            </a:r>
            <a:r>
              <a:rPr lang="it-IT" sz="1600" dirty="0">
                <a:solidFill>
                  <a:srgbClr val="0070C0"/>
                </a:solidFill>
              </a:rPr>
              <a:t>li </a:t>
            </a:r>
            <a:r>
              <a:rPr lang="it-IT" sz="1600" dirty="0" smtClean="0">
                <a:solidFill>
                  <a:srgbClr val="0070C0"/>
                </a:solidFill>
              </a:rPr>
              <a:t>informano sulle </a:t>
            </a:r>
            <a:r>
              <a:rPr lang="it-IT" sz="1600" dirty="0">
                <a:solidFill>
                  <a:srgbClr val="0070C0"/>
                </a:solidFill>
              </a:rPr>
              <a:t>attività effettuate nell’item precedente. In questo </a:t>
            </a:r>
            <a:r>
              <a:rPr lang="it-IT" sz="1600" dirty="0" smtClean="0">
                <a:solidFill>
                  <a:srgbClr val="0070C0"/>
                </a:solidFill>
              </a:rPr>
              <a:t>modo, </a:t>
            </a:r>
            <a:r>
              <a:rPr lang="it-IT" sz="1600" dirty="0">
                <a:solidFill>
                  <a:srgbClr val="0070C0"/>
                </a:solidFill>
              </a:rPr>
              <a:t>tutti gli alunni delle </a:t>
            </a:r>
            <a:r>
              <a:rPr lang="it-IT" sz="1600" dirty="0" smtClean="0">
                <a:solidFill>
                  <a:srgbClr val="0070C0"/>
                </a:solidFill>
              </a:rPr>
              <a:t>classi </a:t>
            </a:r>
            <a:r>
              <a:rPr lang="it-IT" sz="1600" dirty="0">
                <a:solidFill>
                  <a:srgbClr val="0070C0"/>
                </a:solidFill>
              </a:rPr>
              <a:t>di provenienza dei bambini dell’F3 </a:t>
            </a:r>
            <a:r>
              <a:rPr lang="it-IT" sz="1600" dirty="0" smtClean="0">
                <a:solidFill>
                  <a:srgbClr val="0070C0"/>
                </a:solidFill>
              </a:rPr>
              <a:t>partecipano alle </a:t>
            </a:r>
            <a:r>
              <a:rPr lang="it-IT" sz="1600" dirty="0">
                <a:solidFill>
                  <a:srgbClr val="0070C0"/>
                </a:solidFill>
              </a:rPr>
              <a:t>attività del </a:t>
            </a:r>
            <a:r>
              <a:rPr lang="it-IT" sz="1600" dirty="0" smtClean="0">
                <a:solidFill>
                  <a:srgbClr val="0070C0"/>
                </a:solidFill>
              </a:rPr>
              <a:t>modulo F3. Inoltre, nei due GL vengono effettuate attività laboratoriali attinenti al modulo F3: Allestimento e cura di un acquario marino, realizzazione di un diorama dell’acquario.</a:t>
            </a:r>
            <a:endParaRPr lang="it-IT" sz="1600" dirty="0"/>
          </a:p>
        </p:txBody>
      </p:sp>
    </p:spTree>
    <p:extLst>
      <p:ext uri="{BB962C8B-B14F-4D97-AF65-F5344CB8AC3E}">
        <p14:creationId xmlns:p14="http://schemas.microsoft.com/office/powerpoint/2010/main" val="236843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503 -2.79436E-6 L 0.06493 -0.05459 C 0.07969 -0.06685 0.10174 -0.07333 0.12465 -0.07333 C 0.15069 -0.07333 0.1717 -0.06685 0.18646 -0.05459 L 0.25677 -2.79436E-6 " pathEditMode="relative" rAng="0" ptsTypes="FffFF">
                                      <p:cBhvr>
                                        <p:cTn id="6" dur="2000" fill="hold"/>
                                        <p:tgtEl>
                                          <p:spTgt spid="10"/>
                                        </p:tgtEl>
                                        <p:attrNameLst>
                                          <p:attrName>ppt_x</p:attrName>
                                          <p:attrName>ppt_y</p:attrName>
                                        </p:attrNameLst>
                                      </p:cBhvr>
                                      <p:rCtr x="13090" y="-3678"/>
                                    </p:animMotion>
                                  </p:childTnLst>
                                </p:cTn>
                              </p:par>
                              <p:par>
                                <p:cTn id="7" presetID="37" presetClass="path" presetSubtype="0" accel="50000" decel="50000" fill="hold" nodeType="withEffect">
                                  <p:stCondLst>
                                    <p:cond delay="0"/>
                                  </p:stCondLst>
                                  <p:childTnLst>
                                    <p:animMotion origin="layout" path="M -0.00156 -2.79436E-6 L -0.07239 0.06223 C -0.08715 0.07657 -0.10937 0.0842 -0.13229 0.0842 C -0.15868 0.0842 -0.17968 0.07657 -0.19444 0.06223 L -0.26493 -2.79436E-6 " pathEditMode="relative" rAng="0" ptsTypes="FffFF">
                                      <p:cBhvr>
                                        <p:cTn id="8" dur="2000" fill="hold"/>
                                        <p:tgtEl>
                                          <p:spTgt spid="16"/>
                                        </p:tgtEl>
                                        <p:attrNameLst>
                                          <p:attrName>ppt_x</p:attrName>
                                          <p:attrName>ppt_y</p:attrName>
                                        </p:attrNameLst>
                                      </p:cBhvr>
                                      <p:rCtr x="-13177" y="42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solidFill>
                  <a:srgbClr val="0070C0"/>
                </a:solidFill>
              </a:rPr>
              <a:t>Prodotti dei 2 GL</a:t>
            </a:r>
            <a:endParaRPr lang="it-IT" b="1" i="1" dirty="0">
              <a:solidFill>
                <a:srgbClr val="0070C0"/>
              </a:solidFill>
            </a:endParaRPr>
          </a:p>
        </p:txBody>
      </p:sp>
      <p:sp>
        <p:nvSpPr>
          <p:cNvPr id="3" name="Segnaposto contenuto 2"/>
          <p:cNvSpPr>
            <a:spLocks noGrp="1"/>
          </p:cNvSpPr>
          <p:nvPr>
            <p:ph sz="half" idx="1"/>
          </p:nvPr>
        </p:nvSpPr>
        <p:spPr/>
        <p:txBody>
          <a:bodyPr/>
          <a:lstStyle/>
          <a:p>
            <a:r>
              <a:rPr lang="it-IT" dirty="0" smtClean="0"/>
              <a:t>Acquario marino</a:t>
            </a:r>
            <a:endParaRPr lang="it-IT" dirty="0"/>
          </a:p>
        </p:txBody>
      </p:sp>
      <p:sp>
        <p:nvSpPr>
          <p:cNvPr id="4" name="Segnaposto contenuto 3"/>
          <p:cNvSpPr>
            <a:spLocks noGrp="1"/>
          </p:cNvSpPr>
          <p:nvPr>
            <p:ph sz="half" idx="2"/>
          </p:nvPr>
        </p:nvSpPr>
        <p:spPr/>
        <p:txBody>
          <a:bodyPr/>
          <a:lstStyle/>
          <a:p>
            <a:r>
              <a:rPr lang="it-IT" dirty="0" smtClean="0"/>
              <a:t>Diorama dell’acquario</a:t>
            </a:r>
          </a:p>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564904"/>
            <a:ext cx="3309937"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83966"/>
            <a:ext cx="3951287"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50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457200" y="274638"/>
            <a:ext cx="8229600" cy="603468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sz="2400" b="1" i="1" dirty="0" smtClean="0">
                <a:solidFill>
                  <a:srgbClr val="0070C0"/>
                </a:solidFill>
              </a:rPr>
              <a:t>Racconto di una delle esperienze realizzate a classi aperte</a:t>
            </a:r>
          </a:p>
          <a:p>
            <a:pPr algn="just"/>
            <a:r>
              <a:rPr lang="it-IT" sz="2400" b="1" i="1" dirty="0" smtClean="0">
                <a:solidFill>
                  <a:srgbClr val="0070C0"/>
                </a:solidFill>
              </a:rPr>
              <a:t>«A </a:t>
            </a:r>
            <a:r>
              <a:rPr lang="it-IT" sz="2400" b="1" i="1" dirty="0">
                <a:solidFill>
                  <a:srgbClr val="0070C0"/>
                </a:solidFill>
              </a:rPr>
              <a:t>scuola con gli animali: acquario» classi IVC e IV </a:t>
            </a:r>
            <a:r>
              <a:rPr lang="it-IT" sz="2400" b="1" i="1" dirty="0" smtClean="0">
                <a:solidFill>
                  <a:srgbClr val="0070C0"/>
                </a:solidFill>
              </a:rPr>
              <a:t>D</a:t>
            </a:r>
          </a:p>
          <a:p>
            <a:pPr algn="just"/>
            <a:endParaRPr lang="it-IT" sz="1800" b="1" i="1" dirty="0">
              <a:solidFill>
                <a:srgbClr val="0070C0"/>
              </a:solidFill>
            </a:endParaRPr>
          </a:p>
          <a:p>
            <a:pPr algn="just"/>
            <a:r>
              <a:rPr lang="it-IT" sz="1800" dirty="0">
                <a:solidFill>
                  <a:srgbClr val="0070C0"/>
                </a:solidFill>
              </a:rPr>
              <a:t>Il modulo “A scuola con gli animali_ Acquario”, parte integrante dei percorsi del PON F3 “ e per ben cominciare…4-5” attuati per gli alunni delle classi IV e V a partire </a:t>
            </a:r>
            <a:r>
              <a:rPr lang="it-IT" sz="1800" dirty="0" smtClean="0">
                <a:solidFill>
                  <a:srgbClr val="0070C0"/>
                </a:solidFill>
              </a:rPr>
              <a:t>dall’anno scolastico </a:t>
            </a:r>
            <a:r>
              <a:rPr lang="it-IT" sz="1800" dirty="0">
                <a:solidFill>
                  <a:srgbClr val="0070C0"/>
                </a:solidFill>
              </a:rPr>
              <a:t>2013-2014, ha riscontrato notevole successo tra i bambini che lo hanno frequentato, tanto da pensare di poter proseguire in futuro, sullo stesso argomento e con le stesse modalità operative ed organizzative. </a:t>
            </a:r>
          </a:p>
          <a:p>
            <a:pPr algn="just"/>
            <a:endParaRPr lang="it-IT" sz="1800" dirty="0" smtClean="0">
              <a:solidFill>
                <a:srgbClr val="0070C0"/>
              </a:solidFill>
            </a:endParaRPr>
          </a:p>
          <a:p>
            <a:pPr algn="just"/>
            <a:r>
              <a:rPr lang="it-IT" sz="1800" dirty="0" smtClean="0">
                <a:solidFill>
                  <a:srgbClr val="0070C0"/>
                </a:solidFill>
              </a:rPr>
              <a:t>Gli </a:t>
            </a:r>
            <a:r>
              <a:rPr lang="it-IT" sz="1800" dirty="0">
                <a:solidFill>
                  <a:srgbClr val="0070C0"/>
                </a:solidFill>
              </a:rPr>
              <a:t>alunni, insieme all’esperto ittiologo, hanno allestito e mantenuto in equilibrio </a:t>
            </a:r>
            <a:r>
              <a:rPr lang="it-IT" sz="1800" dirty="0" err="1">
                <a:solidFill>
                  <a:srgbClr val="0070C0"/>
                </a:solidFill>
              </a:rPr>
              <a:t>ecosistemico</a:t>
            </a:r>
            <a:r>
              <a:rPr lang="it-IT" sz="1800" dirty="0">
                <a:solidFill>
                  <a:srgbClr val="0070C0"/>
                </a:solidFill>
              </a:rPr>
              <a:t> un acquario marino con flora e fauna mediterranea prelevata sulla costa pugliese secondo gli item che seguono:</a:t>
            </a:r>
          </a:p>
          <a:p>
            <a:pPr algn="just"/>
            <a:r>
              <a:rPr lang="it-IT" sz="1800" dirty="0" smtClean="0">
                <a:solidFill>
                  <a:srgbClr val="0070C0"/>
                </a:solidFill>
              </a:rPr>
              <a:t>- MOTIVAZIONALE </a:t>
            </a:r>
            <a:r>
              <a:rPr lang="it-IT" sz="1800" dirty="0">
                <a:solidFill>
                  <a:srgbClr val="0070C0"/>
                </a:solidFill>
              </a:rPr>
              <a:t>con condivisione di esperienze vissute nel mare, mediante narrazione per filmati e immagini con l’ausilio della lavagna interattiva</a:t>
            </a:r>
          </a:p>
          <a:p>
            <a:pPr algn="just"/>
            <a:r>
              <a:rPr lang="it-IT" sz="1800" dirty="0" smtClean="0">
                <a:solidFill>
                  <a:srgbClr val="0070C0"/>
                </a:solidFill>
              </a:rPr>
              <a:t>- PROGETTUALE</a:t>
            </a:r>
            <a:r>
              <a:rPr lang="it-IT" sz="1800" dirty="0">
                <a:solidFill>
                  <a:srgbClr val="0070C0"/>
                </a:solidFill>
              </a:rPr>
              <a:t>, in cui gli alunni in modo creativo ( cartellonistica, mappe iconiche, produzioni scritte…) hanno scelto come allestire la vasca, quali elementi abiotici e biotici inserire, nel rispetto dell’equilibrio </a:t>
            </a:r>
            <a:r>
              <a:rPr lang="it-IT" sz="1800" dirty="0" err="1">
                <a:solidFill>
                  <a:srgbClr val="0070C0"/>
                </a:solidFill>
              </a:rPr>
              <a:t>ecosistemico</a:t>
            </a:r>
            <a:r>
              <a:rPr lang="it-IT" sz="1800" dirty="0">
                <a:solidFill>
                  <a:srgbClr val="0070C0"/>
                </a:solidFill>
              </a:rPr>
              <a:t> dell’ambiente marino</a:t>
            </a:r>
          </a:p>
          <a:p>
            <a:pPr algn="just"/>
            <a:r>
              <a:rPr lang="it-IT" sz="1800" dirty="0" smtClean="0">
                <a:solidFill>
                  <a:srgbClr val="0070C0"/>
                </a:solidFill>
              </a:rPr>
              <a:t>- DI </a:t>
            </a:r>
            <a:r>
              <a:rPr lang="it-IT" sz="1800" dirty="0">
                <a:solidFill>
                  <a:srgbClr val="0070C0"/>
                </a:solidFill>
              </a:rPr>
              <a:t>PREPARAZIONE del materiale in cui gli alunni hanno accompagnato l’esperto sulla costa per il prelievo di flora e fauna marina e il rilascio in mare per la pausa estiva</a:t>
            </a:r>
          </a:p>
          <a:p>
            <a:pPr algn="just"/>
            <a:r>
              <a:rPr lang="it-IT" sz="1800" dirty="0" smtClean="0">
                <a:solidFill>
                  <a:srgbClr val="0070C0"/>
                </a:solidFill>
              </a:rPr>
              <a:t>- DI </a:t>
            </a:r>
            <a:r>
              <a:rPr lang="it-IT" sz="1800" dirty="0">
                <a:solidFill>
                  <a:srgbClr val="0070C0"/>
                </a:solidFill>
              </a:rPr>
              <a:t>REALIZZAZIONE in cui gli alunni hanno assistito l’esperto durante l’allestimento dell’acquario</a:t>
            </a:r>
          </a:p>
          <a:p>
            <a:pPr algn="just"/>
            <a:r>
              <a:rPr lang="it-IT" sz="1800" dirty="0" smtClean="0">
                <a:solidFill>
                  <a:srgbClr val="0070C0"/>
                </a:solidFill>
              </a:rPr>
              <a:t>- GESTIONALE </a:t>
            </a:r>
            <a:r>
              <a:rPr lang="it-IT" sz="1800" dirty="0">
                <a:solidFill>
                  <a:srgbClr val="0070C0"/>
                </a:solidFill>
              </a:rPr>
              <a:t>in cui gli alunni hanno imparato ad aver cura dell’acquario e ad aver rispetto dell’ambiente marino e degli animali che ospitiamo in vasca.</a:t>
            </a:r>
          </a:p>
          <a:p>
            <a:pPr algn="just"/>
            <a:endParaRPr lang="it-IT" sz="1800" dirty="0" smtClean="0">
              <a:solidFill>
                <a:srgbClr val="0070C0"/>
              </a:solidFill>
            </a:endParaRPr>
          </a:p>
          <a:p>
            <a:pPr algn="just"/>
            <a:r>
              <a:rPr lang="it-IT" sz="1800" dirty="0" smtClean="0">
                <a:solidFill>
                  <a:srgbClr val="0070C0"/>
                </a:solidFill>
              </a:rPr>
              <a:t>Secondo </a:t>
            </a:r>
            <a:r>
              <a:rPr lang="it-IT" sz="1800" dirty="0">
                <a:solidFill>
                  <a:srgbClr val="0070C0"/>
                </a:solidFill>
              </a:rPr>
              <a:t>l’organizzazione </a:t>
            </a:r>
            <a:r>
              <a:rPr lang="it-IT" sz="1800" dirty="0" smtClean="0">
                <a:solidFill>
                  <a:srgbClr val="0070C0"/>
                </a:solidFill>
              </a:rPr>
              <a:t>descritta nelle diapositive precedenti, </a:t>
            </a:r>
            <a:r>
              <a:rPr lang="it-IT" sz="1800" dirty="0">
                <a:solidFill>
                  <a:srgbClr val="0070C0"/>
                </a:solidFill>
              </a:rPr>
              <a:t>è stata prevista e realizzata la formazione di gruppi eterogenei di alunni per livello di apprendimento a classi aperte con rotazione quindicinale nei diversi item</a:t>
            </a:r>
            <a:r>
              <a:rPr lang="it-IT" sz="1800" dirty="0" smtClean="0">
                <a:solidFill>
                  <a:srgbClr val="0070C0"/>
                </a:solidFill>
              </a:rPr>
              <a:t>.</a:t>
            </a:r>
          </a:p>
          <a:p>
            <a:pPr algn="just"/>
            <a:endParaRPr lang="it-IT" sz="1800" dirty="0" smtClean="0">
              <a:solidFill>
                <a:srgbClr val="0070C0"/>
              </a:solidFill>
            </a:endParaRPr>
          </a:p>
          <a:p>
            <a:pPr algn="just"/>
            <a:r>
              <a:rPr lang="it-IT" sz="1800" dirty="0">
                <a:solidFill>
                  <a:srgbClr val="0070C0"/>
                </a:solidFill>
              </a:rPr>
              <a:t>Per garantire l’accoglienza degli alunni “Target” con bisogni educativi speciali nel gruppo eterogeneo neo costituito, ovvero nel “grembo sociale”, nella selezione degli alunni accompagnatori, sono stati scelti e definiti </a:t>
            </a:r>
            <a:r>
              <a:rPr lang="it-IT" sz="1800" dirty="0" smtClean="0">
                <a:solidFill>
                  <a:srgbClr val="0070C0"/>
                </a:solidFill>
              </a:rPr>
              <a:t>dai docenti </a:t>
            </a:r>
            <a:r>
              <a:rPr lang="it-IT" sz="1800" dirty="0">
                <a:solidFill>
                  <a:srgbClr val="0070C0"/>
                </a:solidFill>
              </a:rPr>
              <a:t>dei Consigli di interclasse, dei criteri universali e funzionali al superamento delle difficoltà emerse, tenendo conto delle diverse dimensioni dell’azione formativa. </a:t>
            </a:r>
            <a:endParaRPr lang="it-IT" sz="1800" dirty="0" smtClean="0">
              <a:solidFill>
                <a:srgbClr val="0070C0"/>
              </a:solidFill>
            </a:endParaRPr>
          </a:p>
          <a:p>
            <a:pPr algn="just"/>
            <a:endParaRPr lang="it-IT" sz="1800" dirty="0">
              <a:solidFill>
                <a:srgbClr val="0070C0"/>
              </a:solidFill>
            </a:endParaRPr>
          </a:p>
          <a:p>
            <a:pPr algn="just"/>
            <a:endParaRPr lang="it-IT" sz="1800" b="1" i="1" dirty="0" smtClean="0">
              <a:solidFill>
                <a:srgbClr val="0070C0"/>
              </a:solidFill>
            </a:endParaRPr>
          </a:p>
        </p:txBody>
      </p:sp>
    </p:spTree>
    <p:extLst>
      <p:ext uri="{BB962C8B-B14F-4D97-AF65-F5344CB8AC3E}">
        <p14:creationId xmlns:p14="http://schemas.microsoft.com/office/powerpoint/2010/main" val="2403207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r>
              <a:rPr lang="it-IT" b="1" i="1" dirty="0" smtClean="0">
                <a:solidFill>
                  <a:srgbClr val="0070C0"/>
                </a:solidFill>
              </a:rPr>
              <a:t/>
            </a:r>
            <a:br>
              <a:rPr lang="it-IT" b="1" i="1" dirty="0" smtClean="0">
                <a:solidFill>
                  <a:srgbClr val="0070C0"/>
                </a:solidFill>
              </a:rPr>
            </a:br>
            <a:r>
              <a:rPr lang="it-IT" b="1" i="1" dirty="0" smtClean="0">
                <a:solidFill>
                  <a:srgbClr val="0070C0"/>
                </a:solidFill>
              </a:rPr>
              <a:t>ITEM </a:t>
            </a:r>
            <a:r>
              <a:rPr lang="it-IT" b="1" i="1" dirty="0">
                <a:solidFill>
                  <a:srgbClr val="0070C0"/>
                </a:solidFill>
              </a:rPr>
              <a:t>PROGETTUALE</a:t>
            </a:r>
            <a:br>
              <a:rPr lang="it-IT" b="1" i="1" dirty="0">
                <a:solidFill>
                  <a:srgbClr val="0070C0"/>
                </a:solidFill>
              </a:rPr>
            </a:br>
            <a:endParaRPr lang="it-IT" b="1" i="1"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3719513"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323528" y="4705312"/>
            <a:ext cx="3719513" cy="276999"/>
          </a:xfrm>
          <a:prstGeom prst="rect">
            <a:avLst/>
          </a:prstGeom>
        </p:spPr>
        <p:txBody>
          <a:bodyPr wrap="square">
            <a:spAutoFit/>
          </a:bodyPr>
          <a:lstStyle/>
          <a:p>
            <a:r>
              <a:rPr lang="it-IT" sz="1200" i="1" dirty="0">
                <a:solidFill>
                  <a:srgbClr val="0070C0"/>
                </a:solidFill>
              </a:rPr>
              <a:t>Gli alunni progettano l’acquario con l’esperto ittiologo</a:t>
            </a:r>
            <a:endParaRPr lang="it-IT" sz="1200" dirty="0">
              <a:solidFill>
                <a:srgbClr val="0070C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068" y="3140475"/>
            <a:ext cx="3716809"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4461866" y="6021288"/>
            <a:ext cx="2660665" cy="276999"/>
          </a:xfrm>
          <a:prstGeom prst="rect">
            <a:avLst/>
          </a:prstGeom>
        </p:spPr>
        <p:txBody>
          <a:bodyPr wrap="none">
            <a:spAutoFit/>
          </a:bodyPr>
          <a:lstStyle/>
          <a:p>
            <a:r>
              <a:rPr lang="it-IT" sz="1200" i="1" dirty="0">
                <a:solidFill>
                  <a:srgbClr val="0070C0"/>
                </a:solidFill>
              </a:rPr>
              <a:t>Il progetto dell’acquario e del Diorama</a:t>
            </a:r>
            <a:endParaRPr lang="it-IT" sz="1200" dirty="0">
              <a:solidFill>
                <a:srgbClr val="0070C0"/>
              </a:solidFill>
            </a:endParaRPr>
          </a:p>
        </p:txBody>
      </p:sp>
    </p:spTree>
    <p:extLst>
      <p:ext uri="{BB962C8B-B14F-4D97-AF65-F5344CB8AC3E}">
        <p14:creationId xmlns:p14="http://schemas.microsoft.com/office/powerpoint/2010/main" val="128156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i="1" dirty="0">
                <a:solidFill>
                  <a:srgbClr val="0070C0"/>
                </a:solidFill>
              </a:rPr>
              <a:t>ITEM </a:t>
            </a:r>
            <a:r>
              <a:rPr lang="it-IT" i="1" dirty="0" smtClean="0">
                <a:solidFill>
                  <a:srgbClr val="0070C0"/>
                </a:solidFill>
              </a:rPr>
              <a:t>DI </a:t>
            </a:r>
            <a:r>
              <a:rPr lang="it-IT" i="1" dirty="0">
                <a:solidFill>
                  <a:srgbClr val="0070C0"/>
                </a:solidFill>
              </a:rPr>
              <a:t>PREPARAZIONE </a:t>
            </a:r>
            <a:endParaRPr lang="it-IT"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3938587" cy="278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88840"/>
            <a:ext cx="26527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16500" y="4232139"/>
            <a:ext cx="3961639" cy="461665"/>
          </a:xfrm>
          <a:prstGeom prst="rect">
            <a:avLst/>
          </a:prstGeom>
        </p:spPr>
        <p:txBody>
          <a:bodyPr wrap="square">
            <a:spAutoFit/>
          </a:bodyPr>
          <a:lstStyle/>
          <a:p>
            <a:r>
              <a:rPr lang="it-IT" sz="1200" i="1" dirty="0">
                <a:solidFill>
                  <a:srgbClr val="0070C0"/>
                </a:solidFill>
              </a:rPr>
              <a:t>Gli alunni accompagnano l’esperto sulla costa </a:t>
            </a:r>
            <a:r>
              <a:rPr lang="it-IT" sz="1200" i="1" dirty="0" smtClean="0">
                <a:solidFill>
                  <a:srgbClr val="0070C0"/>
                </a:solidFill>
              </a:rPr>
              <a:t>pugliese </a:t>
            </a:r>
            <a:r>
              <a:rPr lang="it-IT" sz="1200" i="1" dirty="0">
                <a:solidFill>
                  <a:srgbClr val="0070C0"/>
                </a:solidFill>
              </a:rPr>
              <a:t>per il prelievo di flora e fauna marina </a:t>
            </a:r>
            <a:endParaRPr lang="it-IT" sz="1200" dirty="0">
              <a:solidFill>
                <a:srgbClr val="0070C0"/>
              </a:solidFill>
            </a:endParaRPr>
          </a:p>
        </p:txBody>
      </p:sp>
      <p:sp>
        <p:nvSpPr>
          <p:cNvPr id="4" name="Rettangolo 3"/>
          <p:cNvSpPr/>
          <p:nvPr/>
        </p:nvSpPr>
        <p:spPr>
          <a:xfrm>
            <a:off x="5436096" y="5563565"/>
            <a:ext cx="2652713" cy="461665"/>
          </a:xfrm>
          <a:prstGeom prst="rect">
            <a:avLst/>
          </a:prstGeom>
        </p:spPr>
        <p:txBody>
          <a:bodyPr wrap="square">
            <a:spAutoFit/>
          </a:bodyPr>
          <a:lstStyle/>
          <a:p>
            <a:r>
              <a:rPr lang="it-IT" sz="1200" i="1" dirty="0" smtClean="0">
                <a:solidFill>
                  <a:srgbClr val="0070C0"/>
                </a:solidFill>
              </a:rPr>
              <a:t>Marzo 2014 - L’immersione </a:t>
            </a:r>
            <a:r>
              <a:rPr lang="it-IT" sz="1200" i="1" dirty="0">
                <a:solidFill>
                  <a:srgbClr val="0070C0"/>
                </a:solidFill>
              </a:rPr>
              <a:t>nelle fredde acque dell’Adriatico</a:t>
            </a:r>
            <a:endParaRPr lang="it-IT" sz="1200" dirty="0">
              <a:solidFill>
                <a:srgbClr val="0070C0"/>
              </a:solidFill>
            </a:endParaRPr>
          </a:p>
        </p:txBody>
      </p:sp>
    </p:spTree>
    <p:extLst>
      <p:ext uri="{BB962C8B-B14F-4D97-AF65-F5344CB8AC3E}">
        <p14:creationId xmlns:p14="http://schemas.microsoft.com/office/powerpoint/2010/main" val="191579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a:solidFill>
                  <a:srgbClr val="0070C0"/>
                </a:solidFill>
              </a:rPr>
              <a:t>ITEM DI REALIZZAZIONE</a:t>
            </a:r>
            <a:r>
              <a:rPr lang="it-IT" dirty="0"/>
              <a:t/>
            </a:r>
            <a:br>
              <a:rPr lang="it-IT" dirty="0"/>
            </a:b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261620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982" y="1235015"/>
            <a:ext cx="3724275"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17032"/>
            <a:ext cx="1972546" cy="262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861048"/>
            <a:ext cx="26892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582758" y="4452412"/>
            <a:ext cx="2088188" cy="1200329"/>
          </a:xfrm>
          <a:prstGeom prst="rect">
            <a:avLst/>
          </a:prstGeom>
        </p:spPr>
        <p:txBody>
          <a:bodyPr wrap="square">
            <a:spAutoFit/>
          </a:bodyPr>
          <a:lstStyle/>
          <a:p>
            <a:r>
              <a:rPr lang="it-IT" i="1" dirty="0">
                <a:solidFill>
                  <a:srgbClr val="0070C0"/>
                </a:solidFill>
              </a:rPr>
              <a:t>Gli elementi biotici dell’acquario: l’oloturia,  le alghe…il paguro</a:t>
            </a:r>
            <a:endParaRPr lang="it-IT" dirty="0">
              <a:solidFill>
                <a:srgbClr val="0070C0"/>
              </a:solidFill>
            </a:endParaRPr>
          </a:p>
        </p:txBody>
      </p:sp>
      <p:sp>
        <p:nvSpPr>
          <p:cNvPr id="4" name="Rettangolo 3"/>
          <p:cNvSpPr/>
          <p:nvPr/>
        </p:nvSpPr>
        <p:spPr>
          <a:xfrm>
            <a:off x="3824982" y="3440033"/>
            <a:ext cx="3724275" cy="276999"/>
          </a:xfrm>
          <a:prstGeom prst="rect">
            <a:avLst/>
          </a:prstGeom>
        </p:spPr>
        <p:txBody>
          <a:bodyPr wrap="square">
            <a:spAutoFit/>
          </a:bodyPr>
          <a:lstStyle/>
          <a:p>
            <a:r>
              <a:rPr lang="it-IT" sz="1200" i="1" dirty="0">
                <a:solidFill>
                  <a:srgbClr val="0070C0"/>
                </a:solidFill>
              </a:rPr>
              <a:t>La scelta delle pietre per il </a:t>
            </a:r>
            <a:r>
              <a:rPr lang="it-IT" sz="1200" i="1" dirty="0" smtClean="0">
                <a:solidFill>
                  <a:srgbClr val="0070C0"/>
                </a:solidFill>
              </a:rPr>
              <a:t>fondale</a:t>
            </a:r>
            <a:endParaRPr lang="it-IT" sz="1200" dirty="0">
              <a:solidFill>
                <a:srgbClr val="0070C0"/>
              </a:solidFill>
            </a:endParaRPr>
          </a:p>
        </p:txBody>
      </p:sp>
      <p:sp>
        <p:nvSpPr>
          <p:cNvPr id="5" name="Rettangolo 4"/>
          <p:cNvSpPr/>
          <p:nvPr/>
        </p:nvSpPr>
        <p:spPr>
          <a:xfrm>
            <a:off x="408702" y="3324081"/>
            <a:ext cx="2912849" cy="276999"/>
          </a:xfrm>
          <a:prstGeom prst="rect">
            <a:avLst/>
          </a:prstGeom>
        </p:spPr>
        <p:txBody>
          <a:bodyPr wrap="none">
            <a:spAutoFit/>
          </a:bodyPr>
          <a:lstStyle/>
          <a:p>
            <a:r>
              <a:rPr lang="it-IT" sz="1200" i="1" dirty="0" smtClean="0">
                <a:solidFill>
                  <a:srgbClr val="0070C0"/>
                </a:solidFill>
              </a:rPr>
              <a:t>Riempimento della vasca </a:t>
            </a:r>
            <a:r>
              <a:rPr lang="it-IT" sz="1200" i="1" dirty="0">
                <a:solidFill>
                  <a:srgbClr val="0070C0"/>
                </a:solidFill>
              </a:rPr>
              <a:t>con acqua di mare</a:t>
            </a:r>
            <a:endParaRPr lang="it-IT" sz="1200" dirty="0">
              <a:solidFill>
                <a:srgbClr val="0070C0"/>
              </a:solidFill>
            </a:endParaRPr>
          </a:p>
        </p:txBody>
      </p:sp>
    </p:spTree>
    <p:extLst>
      <p:ext uri="{BB962C8B-B14F-4D97-AF65-F5344CB8AC3E}">
        <p14:creationId xmlns:p14="http://schemas.microsoft.com/office/powerpoint/2010/main" val="25521294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2007</Words>
  <Application>Microsoft Office PowerPoint</Application>
  <PresentationFormat>Presentazione su schermo (4:3)</PresentationFormat>
  <Paragraphs>198</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Presentazione standard di PowerPoint</vt:lpstr>
      <vt:lpstr>Presentazione standard di PowerPoint</vt:lpstr>
      <vt:lpstr>Genesi dei gruppi di lavoro: I consigli si interclasse, dopo aver individuato gli alunni del gruppo F3 (che costituiscono il nucleo del progetto), suddividono gli altri alunni, provenienti dalle due classi parallele, in gruppi di accompagnamento (Ga), in modo che in ciascun Ga ci siano compagni di classe dei bambini del Nucleo F3.</vt:lpstr>
      <vt:lpstr>Genesi dei gruppi di lavoro: Vengono ricostituiti 2 gruppi classe, con composizione mista: Gruppo di lavoro 1 e 2(Gl1 e Gl2). Il Gl1 è costituito  dal Nucleo F3, al quale viene associato un Ga, in modo che ciascuno dei bambini dell’F3 lavori insieme ad alcuni  suoi compagni di classe.</vt:lpstr>
      <vt:lpstr>Prodotti dei 2 GL</vt:lpstr>
      <vt:lpstr>Presentazione standard di PowerPoint</vt:lpstr>
      <vt:lpstr> ITEM PROGETTUALE </vt:lpstr>
      <vt:lpstr>ITEM DI PREPARAZIONE </vt:lpstr>
      <vt:lpstr>ITEM DI REALIZZAZIONE </vt:lpstr>
      <vt:lpstr>LA FASE GESTIONALE</vt:lpstr>
      <vt:lpstr>Presentazione standard di PowerPoint</vt:lpstr>
      <vt:lpstr>Presentazione standard di PowerPoint</vt:lpstr>
      <vt:lpstr>Presentazione standard di PowerPoint</vt:lpstr>
      <vt:lpstr>IL DIORAMA DELL’ACQUARIO </vt:lpstr>
      <vt:lpstr>Presentazione standard di PowerPoint</vt:lpstr>
      <vt:lpstr>NUCLEI FONDANTI DELLE DISCIPLINE COINVOLTE</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Gianna Tarantino</dc:creator>
  <cp:lastModifiedBy>Utente</cp:lastModifiedBy>
  <cp:revision>35</cp:revision>
  <dcterms:created xsi:type="dcterms:W3CDTF">2015-02-02T12:13:18Z</dcterms:created>
  <dcterms:modified xsi:type="dcterms:W3CDTF">2016-10-22T07:40:06Z</dcterms:modified>
</cp:coreProperties>
</file>